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88" r:id="rId1"/>
  </p:sldMasterIdLst>
  <p:notesMasterIdLst>
    <p:notesMasterId r:id="rId38"/>
  </p:notesMasterIdLst>
  <p:handoutMasterIdLst>
    <p:handoutMasterId r:id="rId39"/>
  </p:handoutMasterIdLst>
  <p:sldIdLst>
    <p:sldId id="264" r:id="rId2"/>
    <p:sldId id="256" r:id="rId3"/>
    <p:sldId id="261" r:id="rId4"/>
    <p:sldId id="258" r:id="rId5"/>
    <p:sldId id="257" r:id="rId6"/>
    <p:sldId id="300" r:id="rId7"/>
    <p:sldId id="276" r:id="rId8"/>
    <p:sldId id="275" r:id="rId9"/>
    <p:sldId id="277" r:id="rId10"/>
    <p:sldId id="278" r:id="rId11"/>
    <p:sldId id="279" r:id="rId12"/>
    <p:sldId id="280" r:id="rId13"/>
    <p:sldId id="282" r:id="rId14"/>
    <p:sldId id="287" r:id="rId15"/>
    <p:sldId id="281" r:id="rId16"/>
    <p:sldId id="283" r:id="rId17"/>
    <p:sldId id="284" r:id="rId18"/>
    <p:sldId id="289" r:id="rId19"/>
    <p:sldId id="285" r:id="rId20"/>
    <p:sldId id="288" r:id="rId21"/>
    <p:sldId id="286" r:id="rId22"/>
    <p:sldId id="304" r:id="rId23"/>
    <p:sldId id="292" r:id="rId24"/>
    <p:sldId id="301" r:id="rId25"/>
    <p:sldId id="302" r:id="rId26"/>
    <p:sldId id="305" r:id="rId27"/>
    <p:sldId id="306" r:id="rId28"/>
    <p:sldId id="307" r:id="rId29"/>
    <p:sldId id="303" r:id="rId30"/>
    <p:sldId id="273" r:id="rId31"/>
    <p:sldId id="311" r:id="rId32"/>
    <p:sldId id="310" r:id="rId33"/>
    <p:sldId id="263" r:id="rId34"/>
    <p:sldId id="309" r:id="rId35"/>
    <p:sldId id="308" r:id="rId36"/>
    <p:sldId id="274" r:id="rId37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Cygre" panose="020B0604020202020204" charset="-52"/>
      <p:regular r:id="rId50"/>
      <p:bold r:id="rId51"/>
      <p:italic r:id="rId52"/>
      <p:boldItalic r:id="rId53"/>
    </p:embeddedFont>
    <p:embeddedFont>
      <p:font typeface="Inter Tight" panose="020B0604020202020204" charset="0"/>
      <p:regular r:id="rId54"/>
      <p:bold r:id="rId55"/>
      <p:italic r:id="rId56"/>
      <p:boldItalic r:id="rId57"/>
    </p:embeddedFont>
    <p:embeddedFont>
      <p:font typeface="PT Astra Fact" panose="020B0604020202020204" charset="0"/>
      <p:regular r:id="rId58"/>
      <p:bold r:id="rId59"/>
      <p:italic r:id="rId60"/>
      <p:boldItalic r:id="rId61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5C2B"/>
    <a:srgbClr val="F2F2F2"/>
    <a:srgbClr val="CC3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6" autoAdjust="0"/>
    <p:restoredTop sz="84651" autoAdjust="0"/>
  </p:normalViewPr>
  <p:slideViewPr>
    <p:cSldViewPr snapToGrid="0">
      <p:cViewPr varScale="1">
        <p:scale>
          <a:sx n="220" d="100"/>
          <a:sy n="220" d="100"/>
        </p:scale>
        <p:origin x="140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200" d="100"/>
          <a:sy n="200" d="100"/>
        </p:scale>
        <p:origin x="7152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2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font" Target="fonts/font2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BuggAi\Desktop\&#1058;&#1072;&#1073;&#1083;&#1080;&#1094;&#1072;%20&#1088;&#1072;&#1079;&#1085;&#1099;&#1093;%20&#1079;&#1085;&#1072;&#1095;&#1077;&#1085;&#1080;&#1081;%20&#1075;&#1091;&#1082;&#1086;&#1074;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BuggAi\Desktop\&#1058;&#1072;&#1073;&#1083;&#1080;&#1094;&#1072;%20&#1088;&#1072;&#1079;&#1085;&#1099;&#1093;%20&#1079;&#1085;&#1072;&#1095;&#1077;&#1085;&#1080;&#1081;%20&#1075;&#1091;&#1082;&#1086;&#1074;.xlsx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3162846180591609E-2"/>
          <c:y val="4.8842551447333106E-2"/>
          <c:w val="0.9052696530147325"/>
          <c:h val="0.89296949010946913"/>
        </c:manualLayout>
      </c:layout>
      <c:scatterChart>
        <c:scatterStyle val="lineMarker"/>
        <c:varyColors val="0"/>
        <c:ser>
          <c:idx val="0"/>
          <c:order val="0"/>
          <c:tx>
            <c:v>Быстрый план</c:v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Лист1!$F$138:$F$174</c:f>
              <c:numCache>
                <c:formatCode>General</c:formatCode>
                <c:ptCount val="37"/>
                <c:pt idx="0">
                  <c:v>2500</c:v>
                </c:pt>
                <c:pt idx="1">
                  <c:v>2000</c:v>
                </c:pt>
                <c:pt idx="2">
                  <c:v>2000</c:v>
                </c:pt>
                <c:pt idx="4">
                  <c:v>1250</c:v>
                </c:pt>
                <c:pt idx="5">
                  <c:v>1250</c:v>
                </c:pt>
                <c:pt idx="6">
                  <c:v>1000</c:v>
                </c:pt>
                <c:pt idx="7">
                  <c:v>1000</c:v>
                </c:pt>
                <c:pt idx="12">
                  <c:v>625</c:v>
                </c:pt>
                <c:pt idx="13">
                  <c:v>625</c:v>
                </c:pt>
                <c:pt idx="16">
                  <c:v>500</c:v>
                </c:pt>
                <c:pt idx="17">
                  <c:v>500</c:v>
                </c:pt>
                <c:pt idx="19">
                  <c:v>250</c:v>
                </c:pt>
                <c:pt idx="20">
                  <c:v>250</c:v>
                </c:pt>
                <c:pt idx="21">
                  <c:v>125</c:v>
                </c:pt>
                <c:pt idx="22">
                  <c:v>125</c:v>
                </c:pt>
                <c:pt idx="24">
                  <c:v>100</c:v>
                </c:pt>
                <c:pt idx="25">
                  <c:v>100</c:v>
                </c:pt>
                <c:pt idx="29">
                  <c:v>2.96</c:v>
                </c:pt>
              </c:numCache>
            </c:numRef>
          </c:xVal>
          <c:yVal>
            <c:numRef>
              <c:f>Лист1!$G$138:$G$174</c:f>
              <c:numCache>
                <c:formatCode>General</c:formatCode>
                <c:ptCount val="37"/>
                <c:pt idx="0">
                  <c:v>750</c:v>
                </c:pt>
                <c:pt idx="2">
                  <c:v>1200</c:v>
                </c:pt>
                <c:pt idx="5">
                  <c:v>1500</c:v>
                </c:pt>
                <c:pt idx="7">
                  <c:v>1500</c:v>
                </c:pt>
                <c:pt idx="13">
                  <c:v>1875</c:v>
                </c:pt>
                <c:pt idx="17">
                  <c:v>1950</c:v>
                </c:pt>
                <c:pt idx="20">
                  <c:v>2100</c:v>
                </c:pt>
                <c:pt idx="22">
                  <c:v>2175</c:v>
                </c:pt>
                <c:pt idx="25">
                  <c:v>2220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DE-4E7A-9BDD-2CBEEAB557E7}"/>
            </c:ext>
          </c:extLst>
        </c:ser>
        <c:ser>
          <c:idx val="1"/>
          <c:order val="1"/>
          <c:tx>
            <c:v>Медленный план</c:v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Лист1!$F$138:$F$174</c:f>
              <c:numCache>
                <c:formatCode>General</c:formatCode>
                <c:ptCount val="37"/>
                <c:pt idx="0">
                  <c:v>2500</c:v>
                </c:pt>
                <c:pt idx="1">
                  <c:v>2000</c:v>
                </c:pt>
                <c:pt idx="2">
                  <c:v>2000</c:v>
                </c:pt>
                <c:pt idx="4">
                  <c:v>1250</c:v>
                </c:pt>
                <c:pt idx="5">
                  <c:v>1250</c:v>
                </c:pt>
                <c:pt idx="6">
                  <c:v>1000</c:v>
                </c:pt>
                <c:pt idx="7">
                  <c:v>1000</c:v>
                </c:pt>
                <c:pt idx="12">
                  <c:v>625</c:v>
                </c:pt>
                <c:pt idx="13">
                  <c:v>625</c:v>
                </c:pt>
                <c:pt idx="16">
                  <c:v>500</c:v>
                </c:pt>
                <c:pt idx="17">
                  <c:v>500</c:v>
                </c:pt>
                <c:pt idx="19">
                  <c:v>250</c:v>
                </c:pt>
                <c:pt idx="20">
                  <c:v>250</c:v>
                </c:pt>
                <c:pt idx="21">
                  <c:v>125</c:v>
                </c:pt>
                <c:pt idx="22">
                  <c:v>125</c:v>
                </c:pt>
                <c:pt idx="24">
                  <c:v>100</c:v>
                </c:pt>
                <c:pt idx="25">
                  <c:v>100</c:v>
                </c:pt>
                <c:pt idx="29">
                  <c:v>2.96</c:v>
                </c:pt>
              </c:numCache>
            </c:numRef>
          </c:xVal>
          <c:yVal>
            <c:numRef>
              <c:f>Лист1!$H$138:$H$174</c:f>
              <c:numCache>
                <c:formatCode>General</c:formatCode>
                <c:ptCount val="37"/>
                <c:pt idx="1">
                  <c:v>600</c:v>
                </c:pt>
                <c:pt idx="4">
                  <c:v>1125</c:v>
                </c:pt>
                <c:pt idx="6">
                  <c:v>1200</c:v>
                </c:pt>
                <c:pt idx="12">
                  <c:v>1687.5</c:v>
                </c:pt>
                <c:pt idx="16">
                  <c:v>1800</c:v>
                </c:pt>
                <c:pt idx="19">
                  <c:v>2025</c:v>
                </c:pt>
                <c:pt idx="21">
                  <c:v>2137.5</c:v>
                </c:pt>
                <c:pt idx="24">
                  <c:v>2190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7DE-4E7A-9BDD-2CBEEAB557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017664"/>
        <c:axId val="23412769"/>
      </c:scatterChart>
      <c:valAx>
        <c:axId val="700176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3412769"/>
        <c:crossesAt val="0"/>
        <c:crossBetween val="between"/>
        <c:majorUnit val="100"/>
        <c:minorUnit val="25"/>
      </c:valAx>
      <c:valAx>
        <c:axId val="23412769"/>
        <c:scaling>
          <c:orientation val="minMax"/>
          <c:min val="5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0017664"/>
        <c:crossesAt val="0"/>
        <c:crossBetween val="between"/>
        <c:majorUnit val="250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F2F2F2"/>
                </a:solidFill>
                <a:latin typeface="Cygre" panose="020B0604020202020204" charset="-52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F2F2F2"/>
                </a:solidFill>
                <a:latin typeface="Cygre" panose="020B0604020202020204" charset="-52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30169252816000741"/>
          <c:y val="0.16608114048449041"/>
          <c:w val="0.26274547873296661"/>
          <c:h val="0.152626962335149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F2F2F2"/>
              </a:solidFill>
              <a:latin typeface="Cygre" panose="020B0604020202020204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span"/>
    <c:showDLblsOverMax val="1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3162846180591609E-2"/>
          <c:y val="4.8842551447333106E-2"/>
          <c:w val="0.9052696530147325"/>
          <c:h val="0.89296949010946913"/>
        </c:manualLayout>
      </c:layout>
      <c:scatterChart>
        <c:scatterStyle val="lineMarker"/>
        <c:varyColors val="0"/>
        <c:ser>
          <c:idx val="0"/>
          <c:order val="0"/>
          <c:tx>
            <c:v>Быстрый план</c:v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Лист1!$F$138:$F$174</c:f>
              <c:numCache>
                <c:formatCode>General</c:formatCode>
                <c:ptCount val="37"/>
                <c:pt idx="0">
                  <c:v>2500</c:v>
                </c:pt>
                <c:pt idx="1">
                  <c:v>2000</c:v>
                </c:pt>
                <c:pt idx="2">
                  <c:v>2000</c:v>
                </c:pt>
                <c:pt idx="4">
                  <c:v>1250</c:v>
                </c:pt>
                <c:pt idx="5">
                  <c:v>1250</c:v>
                </c:pt>
                <c:pt idx="6">
                  <c:v>1000</c:v>
                </c:pt>
                <c:pt idx="7">
                  <c:v>1000</c:v>
                </c:pt>
                <c:pt idx="12">
                  <c:v>625</c:v>
                </c:pt>
                <c:pt idx="13">
                  <c:v>625</c:v>
                </c:pt>
                <c:pt idx="16">
                  <c:v>500</c:v>
                </c:pt>
                <c:pt idx="17">
                  <c:v>500</c:v>
                </c:pt>
                <c:pt idx="19">
                  <c:v>250</c:v>
                </c:pt>
                <c:pt idx="20">
                  <c:v>250</c:v>
                </c:pt>
                <c:pt idx="21">
                  <c:v>125</c:v>
                </c:pt>
                <c:pt idx="22">
                  <c:v>125</c:v>
                </c:pt>
                <c:pt idx="24">
                  <c:v>100</c:v>
                </c:pt>
                <c:pt idx="25">
                  <c:v>100</c:v>
                </c:pt>
              </c:numCache>
            </c:numRef>
          </c:xVal>
          <c:yVal>
            <c:numRef>
              <c:f>Лист1!$G$138:$G$174</c:f>
              <c:numCache>
                <c:formatCode>General</c:formatCode>
                <c:ptCount val="37"/>
                <c:pt idx="0">
                  <c:v>750</c:v>
                </c:pt>
                <c:pt idx="2">
                  <c:v>1200</c:v>
                </c:pt>
                <c:pt idx="5">
                  <c:v>1500</c:v>
                </c:pt>
                <c:pt idx="7">
                  <c:v>1500</c:v>
                </c:pt>
                <c:pt idx="13">
                  <c:v>1875</c:v>
                </c:pt>
                <c:pt idx="17">
                  <c:v>1950</c:v>
                </c:pt>
                <c:pt idx="20">
                  <c:v>2100</c:v>
                </c:pt>
                <c:pt idx="22">
                  <c:v>2175</c:v>
                </c:pt>
                <c:pt idx="25">
                  <c:v>2220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7DE-4E7A-9BDD-2CBEEAB557E7}"/>
            </c:ext>
          </c:extLst>
        </c:ser>
        <c:ser>
          <c:idx val="1"/>
          <c:order val="1"/>
          <c:tx>
            <c:v>Медленный план</c:v>
          </c:tx>
          <c:spPr>
            <a:ln w="95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0"/>
            <c:showBubbleSize val="1"/>
            <c:separator> 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xVal>
            <c:numRef>
              <c:f>Лист1!$F$138:$F$174</c:f>
              <c:numCache>
                <c:formatCode>General</c:formatCode>
                <c:ptCount val="37"/>
                <c:pt idx="0">
                  <c:v>2500</c:v>
                </c:pt>
                <c:pt idx="1">
                  <c:v>2000</c:v>
                </c:pt>
                <c:pt idx="2">
                  <c:v>2000</c:v>
                </c:pt>
                <c:pt idx="4">
                  <c:v>1250</c:v>
                </c:pt>
                <c:pt idx="5">
                  <c:v>1250</c:v>
                </c:pt>
                <c:pt idx="6">
                  <c:v>1000</c:v>
                </c:pt>
                <c:pt idx="7">
                  <c:v>1000</c:v>
                </c:pt>
                <c:pt idx="12">
                  <c:v>625</c:v>
                </c:pt>
                <c:pt idx="13">
                  <c:v>625</c:v>
                </c:pt>
                <c:pt idx="16">
                  <c:v>500</c:v>
                </c:pt>
                <c:pt idx="17">
                  <c:v>500</c:v>
                </c:pt>
                <c:pt idx="19">
                  <c:v>250</c:v>
                </c:pt>
                <c:pt idx="20">
                  <c:v>250</c:v>
                </c:pt>
                <c:pt idx="21">
                  <c:v>125</c:v>
                </c:pt>
                <c:pt idx="22">
                  <c:v>125</c:v>
                </c:pt>
                <c:pt idx="24">
                  <c:v>100</c:v>
                </c:pt>
                <c:pt idx="25">
                  <c:v>100</c:v>
                </c:pt>
              </c:numCache>
            </c:numRef>
          </c:xVal>
          <c:yVal>
            <c:numRef>
              <c:f>Лист1!$H$138:$H$174</c:f>
              <c:numCache>
                <c:formatCode>General</c:formatCode>
                <c:ptCount val="37"/>
                <c:pt idx="1">
                  <c:v>600</c:v>
                </c:pt>
                <c:pt idx="4">
                  <c:v>1125</c:v>
                </c:pt>
                <c:pt idx="6">
                  <c:v>1200</c:v>
                </c:pt>
                <c:pt idx="12">
                  <c:v>1687.5</c:v>
                </c:pt>
                <c:pt idx="16">
                  <c:v>1800</c:v>
                </c:pt>
                <c:pt idx="19">
                  <c:v>2025</c:v>
                </c:pt>
                <c:pt idx="21">
                  <c:v>2137.5</c:v>
                </c:pt>
                <c:pt idx="24">
                  <c:v>2190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7DE-4E7A-9BDD-2CBEEAB557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0017664"/>
        <c:axId val="23412769"/>
      </c:scatterChart>
      <c:valAx>
        <c:axId val="70017664"/>
        <c:scaling>
          <c:orientation val="minMax"/>
          <c:max val="250"/>
          <c:min val="10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23412769"/>
        <c:crossesAt val="0"/>
        <c:crossBetween val="between"/>
        <c:majorUnit val="25"/>
      </c:valAx>
      <c:valAx>
        <c:axId val="23412769"/>
        <c:scaling>
          <c:orientation val="minMax"/>
          <c:max val="2250"/>
          <c:min val="20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70017664"/>
        <c:crossesAt val="0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F2F2F2"/>
                </a:solidFill>
                <a:latin typeface="Cygre" panose="020B0604020202020204" charset="-52"/>
                <a:ea typeface="+mn-ea"/>
                <a:cs typeface="+mn-cs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F2F2F2"/>
                </a:solidFill>
                <a:latin typeface="Cygre" panose="020B0604020202020204" charset="-52"/>
                <a:ea typeface="+mn-ea"/>
                <a:cs typeface="+mn-cs"/>
              </a:defRPr>
            </a:pPr>
            <a:endParaRPr lang="ru-RU"/>
          </a:p>
        </c:txPr>
      </c:legendEntry>
      <c:layout>
        <c:manualLayout>
          <c:xMode val="edge"/>
          <c:yMode val="edge"/>
          <c:x val="0.10925753938877299"/>
          <c:y val="0.76720009385874766"/>
          <c:w val="0.69199512454105627"/>
          <c:h val="0.152626962335149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rgbClr val="F2F2F2"/>
              </a:solidFill>
              <a:latin typeface="Cygre" panose="020B0604020202020204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span"/>
    <c:showDLblsOverMax val="1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ru-RU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61BBF117-067F-4239-9266-7268689FA9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C68AAE7-B39E-4A05-8444-0C86A3E5F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0D238C-796D-48E6-9E23-E215D974B328}" type="datetimeFigureOut">
              <a:rPr lang="ru-RU" smtClean="0"/>
              <a:t>08.04.2025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FC86FAF-609B-4A08-ACF5-E57902339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4008060-35F1-48F7-90C8-F21383D86D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0F94C-D546-4BEE-A329-0658472CC7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2182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Приветствую ещё раз всех кто пришел на наш уютный </a:t>
            </a:r>
            <a:r>
              <a:rPr lang="ru-RU" dirty="0" err="1"/>
              <a:t>буткемп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Меня зовут </a:t>
            </a:r>
            <a:r>
              <a:rPr lang="ru-RU" dirty="0" err="1"/>
              <a:t>бугаенко</a:t>
            </a:r>
            <a:r>
              <a:rPr lang="ru-RU" dirty="0"/>
              <a:t> </a:t>
            </a:r>
            <a:r>
              <a:rPr lang="ru-RU" dirty="0" err="1"/>
              <a:t>артем</a:t>
            </a:r>
            <a:r>
              <a:rPr lang="ru-RU" dirty="0"/>
              <a:t>. Я разработчик </a:t>
            </a:r>
            <a:r>
              <a:rPr lang="ru-RU" dirty="0" err="1"/>
              <a:t>субд</a:t>
            </a:r>
            <a:r>
              <a:rPr lang="ru-RU" dirty="0"/>
              <a:t> в </a:t>
            </a:r>
            <a:r>
              <a:rPr lang="ru-RU" dirty="0" err="1"/>
              <a:t>Танторлабс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тема моего доклада будет связана со статистикой, планировщиком и конечно же с параметром </a:t>
            </a:r>
            <a:r>
              <a:rPr lang="en-US" dirty="0"/>
              <a:t>Default statistic target. </a:t>
            </a:r>
            <a:r>
              <a:rPr lang="ru-RU" dirty="0"/>
              <a:t>Механизмом его работы и его ограничениями. И возможностью эти ограничения обойти.</a:t>
            </a:r>
          </a:p>
        </p:txBody>
      </p:sp>
    </p:spTree>
    <p:extLst>
      <p:ext uri="{BB962C8B-B14F-4D97-AF65-F5344CB8AC3E}">
        <p14:creationId xmlns:p14="http://schemas.microsoft.com/office/powerpoint/2010/main" val="2628047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Mysql</a:t>
            </a:r>
            <a:r>
              <a:rPr lang="ru-RU" dirty="0"/>
              <a:t> имеет похожий подход</a:t>
            </a:r>
            <a:br>
              <a:rPr lang="ru-RU" dirty="0"/>
            </a:br>
            <a:r>
              <a:rPr lang="ru-RU" dirty="0"/>
              <a:t>Количество данных для выборки можно настроить параметром </a:t>
            </a:r>
            <a:r>
              <a:rPr lang="en-US" dirty="0" err="1"/>
              <a:t>Stats_sample_pages</a:t>
            </a:r>
            <a:endParaRPr lang="en-US" dirty="0"/>
          </a:p>
          <a:p>
            <a:r>
              <a:rPr lang="ru-RU" dirty="0"/>
              <a:t>А количество выборки для гистограмм определяется размером выделяемой на них памятью</a:t>
            </a:r>
            <a:br>
              <a:rPr lang="ru-RU" dirty="0"/>
            </a:br>
            <a:r>
              <a:rPr lang="ru-RU" dirty="0"/>
              <a:t>Если </a:t>
            </a:r>
            <a:r>
              <a:rPr lang="ru-RU" dirty="0" err="1"/>
              <a:t>выделеной</a:t>
            </a:r>
            <a:r>
              <a:rPr lang="ru-RU" dirty="0"/>
              <a:t> памяти хватает то для выборки может быть использована вся таблица</a:t>
            </a:r>
          </a:p>
          <a:p>
            <a:r>
              <a:rPr lang="ru-RU" dirty="0"/>
              <a:t>Максимальное количество корзин 1024</a:t>
            </a:r>
          </a:p>
          <a:p>
            <a:r>
              <a:rPr lang="ru-RU" dirty="0"/>
              <a:t>И так де есть возможность включить автоматическое обновление статистики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5876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en-US" dirty="0"/>
              <a:t>Oracle</a:t>
            </a:r>
            <a:r>
              <a:rPr lang="ru-RU" dirty="0"/>
              <a:t> сбор статистики отдан в руки автоматике, есть возможность изменить настройки через пакет </a:t>
            </a:r>
            <a:r>
              <a:rPr lang="ru-RU" dirty="0" err="1"/>
              <a:t>дбмс</a:t>
            </a:r>
            <a:r>
              <a:rPr lang="ru-RU" dirty="0"/>
              <a:t> статс</a:t>
            </a:r>
          </a:p>
          <a:p>
            <a:endParaRPr lang="ru-RU" dirty="0"/>
          </a:p>
          <a:p>
            <a:r>
              <a:rPr lang="ru-RU" dirty="0"/>
              <a:t>Корзин всего 254</a:t>
            </a:r>
          </a:p>
          <a:p>
            <a:r>
              <a:rPr lang="ru-RU" dirty="0"/>
              <a:t>И объём выборки и детализация задаётся автоматикой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09257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Таким образом можно заметить, что в Аналогичных механизмах нет такого универсального параметра, который отвечал сразу за всё</a:t>
            </a:r>
          </a:p>
          <a:p>
            <a:r>
              <a:rPr lang="ru-RU" dirty="0"/>
              <a:t>Одни параметры управляют детализацией, а другие определяют объём выборки или эти механизмы вообще отданы в руки автоматики</a:t>
            </a:r>
          </a:p>
          <a:p>
            <a:endParaRPr lang="ru-RU" dirty="0"/>
          </a:p>
          <a:p>
            <a:r>
              <a:rPr lang="ru-RU" dirty="0"/>
              <a:t>С другой стороны гибкость </a:t>
            </a:r>
            <a:r>
              <a:rPr lang="ru-RU" dirty="0" err="1"/>
              <a:t>дст</a:t>
            </a:r>
            <a:r>
              <a:rPr lang="ru-RU" dirty="0"/>
              <a:t>. Его можно менять от 1 10000. А это выборка до 3 миллионов строк. Если нам не будет хватать точности, то просто повысим его значение. Казалось бы это победа, но есть нюанс.</a:t>
            </a:r>
          </a:p>
          <a:p>
            <a:r>
              <a:rPr lang="ru-RU" dirty="0"/>
              <a:t>Давайте рассмотрим этот случай на реальном примере</a:t>
            </a:r>
          </a:p>
        </p:txBody>
      </p:sp>
    </p:spTree>
    <p:extLst>
      <p:ext uri="{BB962C8B-B14F-4D97-AF65-F5344CB8AC3E}">
        <p14:creationId xmlns:p14="http://schemas.microsoft.com/office/powerpoint/2010/main" val="1761310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приходится повышать </a:t>
            </a:r>
            <a:r>
              <a:rPr lang="ru-RU" dirty="0" err="1"/>
              <a:t>дст</a:t>
            </a:r>
            <a:br>
              <a:rPr lang="ru-RU" dirty="0"/>
            </a:br>
            <a:r>
              <a:rPr lang="ru-RU" dirty="0"/>
              <a:t>В целом есть 2 случая это столбцы с нестандартным </a:t>
            </a:r>
            <a:r>
              <a:rPr lang="ru-RU" dirty="0" err="1"/>
              <a:t>распрелеоением</a:t>
            </a:r>
            <a:r>
              <a:rPr lang="ru-RU" dirty="0"/>
              <a:t> частот или очень </a:t>
            </a:r>
            <a:r>
              <a:rPr lang="ru-RU" dirty="0" err="1"/>
              <a:t>длиный</a:t>
            </a:r>
            <a:r>
              <a:rPr lang="ru-RU" dirty="0"/>
              <a:t> хвост редких значений, тогда выборка может просто не захватить их</a:t>
            </a:r>
            <a:br>
              <a:rPr lang="ru-RU" dirty="0"/>
            </a:br>
            <a:r>
              <a:rPr lang="ru-RU" dirty="0"/>
              <a:t>второй вариант это когда таблица настолько большая что выборка в 3 миллиона строк является каплей в море</a:t>
            </a:r>
            <a:br>
              <a:rPr lang="ru-RU" dirty="0"/>
            </a:br>
            <a:r>
              <a:rPr lang="ru-RU" dirty="0"/>
              <a:t>Напомню что по умолчанию значение </a:t>
            </a:r>
            <a:r>
              <a:rPr lang="ru-RU" dirty="0" err="1"/>
              <a:t>дст</a:t>
            </a:r>
            <a:r>
              <a:rPr lang="ru-RU" dirty="0"/>
              <a:t> равно 100 и эквивалентно выборке 30 тысяч строк.</a:t>
            </a:r>
            <a:br>
              <a:rPr lang="ru-RU" dirty="0"/>
            </a:br>
            <a:r>
              <a:rPr lang="ru-RU" dirty="0"/>
              <a:t>Справа представлена иллюстрация с неудобным </a:t>
            </a:r>
            <a:r>
              <a:rPr lang="ru-RU" dirty="0" err="1"/>
              <a:t>распредилением</a:t>
            </a:r>
            <a:r>
              <a:rPr lang="ru-RU" dirty="0"/>
              <a:t> из реального случая </a:t>
            </a:r>
            <a:br>
              <a:rPr lang="ru-RU" dirty="0"/>
            </a:br>
            <a:r>
              <a:rPr lang="ru-RU" dirty="0"/>
              <a:t>Таблица на 39 миллионов строк с мультимодальным распределением.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00555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нас есть запрос к этой таблице, в случае с ДСТ по умолчанию 100 мы получаем план запроса который выполняется 3-4 секунды.</a:t>
            </a:r>
          </a:p>
          <a:p>
            <a:r>
              <a:rPr lang="ru-RU" dirty="0"/>
              <a:t>Стоить повысить значение ДСТ до 2500. План уже другой, используется другой индекс. </a:t>
            </a:r>
          </a:p>
          <a:p>
            <a:r>
              <a:rPr lang="ru-RU" dirty="0"/>
              <a:t>Запрос выполняется за доли </a:t>
            </a:r>
            <a:r>
              <a:rPr lang="ru-RU" dirty="0" err="1"/>
              <a:t>милисекунды</a:t>
            </a:r>
            <a:r>
              <a:rPr lang="ru-RU" dirty="0"/>
              <a:t>. Ускорение в больше чем в 5 тысяч раз.</a:t>
            </a:r>
          </a:p>
        </p:txBody>
      </p:sp>
    </p:spTree>
    <p:extLst>
      <p:ext uri="{BB962C8B-B14F-4D97-AF65-F5344CB8AC3E}">
        <p14:creationId xmlns:p14="http://schemas.microsoft.com/office/powerpoint/2010/main" val="884560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ru-RU" dirty="0"/>
              <a:t>Но за всё нужно платить.</a:t>
            </a:r>
          </a:p>
          <a:p>
            <a:pPr algn="l"/>
            <a:r>
              <a:rPr lang="ru-RU" dirty="0"/>
              <a:t>Когда мы повышаем ДСТ мы с одной стороны:</a:t>
            </a:r>
          </a:p>
          <a:p>
            <a:pPr algn="l"/>
            <a:r>
              <a:rPr lang="ru-RU" dirty="0"/>
              <a:t> получаем повышение размера выборки что повышает объективность статистики</a:t>
            </a:r>
          </a:p>
          <a:p>
            <a:pPr algn="l"/>
            <a:r>
              <a:rPr lang="ru-RU" dirty="0"/>
              <a:t> увеличивается количество </a:t>
            </a:r>
            <a:r>
              <a:rPr lang="en-US" dirty="0"/>
              <a:t>MCV </a:t>
            </a:r>
            <a:r>
              <a:rPr lang="ru-RU" dirty="0"/>
              <a:t>корзин </a:t>
            </a:r>
          </a:p>
          <a:p>
            <a:pPr algn="l"/>
            <a:r>
              <a:rPr lang="ru-RU" dirty="0"/>
              <a:t>И в целом на более широкой выборке скалярные показатели считаются точнее</a:t>
            </a:r>
          </a:p>
          <a:p>
            <a:pPr algn="l"/>
            <a:endParaRPr lang="ru-RU" dirty="0"/>
          </a:p>
          <a:p>
            <a:pPr algn="l"/>
            <a:r>
              <a:rPr lang="ru-RU" dirty="0"/>
              <a:t>Но за это мы платим увеличением времени сбора статистики</a:t>
            </a:r>
          </a:p>
          <a:p>
            <a:pPr algn="l"/>
            <a:r>
              <a:rPr lang="ru-RU" dirty="0"/>
              <a:t>Увеличением размера хранимой статистики, так как наиболее частые значения хранятся в статистике, что может сильно увеличивать ее объём</a:t>
            </a:r>
          </a:p>
          <a:p>
            <a:pPr algn="l"/>
            <a:r>
              <a:rPr lang="ru-RU" dirty="0"/>
              <a:t>Ну и в завершение чем больше статистика тем дольше ее будет обрабатывать планировщик</a:t>
            </a:r>
          </a:p>
          <a:p>
            <a:pPr algn="l"/>
            <a:r>
              <a:rPr lang="ru-RU" dirty="0"/>
              <a:t>Что можно с этим сделать.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84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Я предлагаю обратить внимание на </a:t>
            </a:r>
            <a:r>
              <a:rPr lang="ru-RU" dirty="0" err="1"/>
              <a:t>опчт</a:t>
            </a:r>
            <a:r>
              <a:rPr lang="ru-RU" dirty="0"/>
              <a:t> других СУБД и Ввести новый колоночный атрибут Статистик семпл </a:t>
            </a:r>
            <a:r>
              <a:rPr lang="ru-RU" dirty="0" err="1"/>
              <a:t>мультиплаер</a:t>
            </a:r>
            <a:endParaRPr lang="ru-RU" dirty="0"/>
          </a:p>
          <a:p>
            <a:endParaRPr lang="ru-RU" dirty="0"/>
          </a:p>
          <a:p>
            <a:r>
              <a:rPr lang="ru-RU" dirty="0"/>
              <a:t>Он пригодится чтобы сбалансировать  объём хранимой статистики снизив значение ДСТ но увеличив выборку</a:t>
            </a:r>
          </a:p>
          <a:p>
            <a:r>
              <a:rPr lang="ru-RU" dirty="0"/>
              <a:t>и увеличить ширину выборки когда ее недостаточно для больших таблиц где одного ДСТ не хватает </a:t>
            </a:r>
            <a:br>
              <a:rPr lang="ru-RU" dirty="0"/>
            </a:br>
            <a:br>
              <a:rPr lang="ru-RU" dirty="0"/>
            </a:br>
            <a:r>
              <a:rPr lang="ru-RU" dirty="0"/>
              <a:t>Судите сами</a:t>
            </a:r>
          </a:p>
        </p:txBody>
      </p:sp>
    </p:spTree>
    <p:extLst>
      <p:ext uri="{BB962C8B-B14F-4D97-AF65-F5344CB8AC3E}">
        <p14:creationId xmlns:p14="http://schemas.microsoft.com/office/powerpoint/2010/main" val="25066687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 первых </a:t>
            </a:r>
            <a:br>
              <a:rPr lang="ru-RU" dirty="0"/>
            </a:br>
            <a:r>
              <a:rPr lang="ru-RU" dirty="0"/>
              <a:t>Внедрив новый </a:t>
            </a:r>
            <a:r>
              <a:rPr lang="ru-RU" dirty="0" err="1"/>
              <a:t>колоноыный</a:t>
            </a:r>
            <a:r>
              <a:rPr lang="ru-RU" dirty="0"/>
              <a:t> </a:t>
            </a:r>
            <a:r>
              <a:rPr lang="ru-RU" dirty="0" err="1"/>
              <a:t>аттрибут</a:t>
            </a:r>
            <a:r>
              <a:rPr lang="ru-RU" dirty="0"/>
              <a:t> мы не </a:t>
            </a:r>
            <a:r>
              <a:rPr lang="ru-RU" dirty="0" err="1"/>
              <a:t>затроним</a:t>
            </a:r>
            <a:r>
              <a:rPr lang="ru-RU" dirty="0"/>
              <a:t> уже имеющийся функционал ДСТ</a:t>
            </a:r>
            <a:br>
              <a:rPr lang="ru-RU" dirty="0"/>
            </a:br>
            <a:r>
              <a:rPr lang="ru-RU" dirty="0"/>
              <a:t>таким образом не затронем работу планировщика там где </a:t>
            </a:r>
            <a:r>
              <a:rPr lang="ru-RU" dirty="0" err="1"/>
              <a:t>дст</a:t>
            </a:r>
            <a:r>
              <a:rPr lang="ru-RU" dirty="0"/>
              <a:t> уже настроен и отлично справляется</a:t>
            </a:r>
          </a:p>
          <a:p>
            <a:r>
              <a:rPr lang="ru-RU" dirty="0"/>
              <a:t>Мы же сможем сфокусировать своё влияние только на проблемных таблицах и столбцах</a:t>
            </a:r>
          </a:p>
          <a:p>
            <a:r>
              <a:rPr lang="ru-RU" dirty="0"/>
              <a:t>Во вторых мы получим возможность увеличить размер выборки в 10 000 раз там где это необходимо, решив проблему недостаточной выборки</a:t>
            </a:r>
          </a:p>
          <a:p>
            <a:r>
              <a:rPr lang="ru-RU" dirty="0"/>
              <a:t>В третьих сможем </a:t>
            </a:r>
            <a:r>
              <a:rPr lang="ru-RU" dirty="0" err="1"/>
              <a:t>таргетно</a:t>
            </a:r>
            <a:r>
              <a:rPr lang="ru-RU" dirty="0"/>
              <a:t> снизить значение </a:t>
            </a:r>
            <a:r>
              <a:rPr lang="ru-RU" dirty="0" err="1"/>
              <a:t>дст</a:t>
            </a:r>
            <a:r>
              <a:rPr lang="ru-RU" dirty="0"/>
              <a:t> компенсировав его </a:t>
            </a:r>
            <a:r>
              <a:rPr lang="ru-RU" dirty="0" err="1"/>
              <a:t>повышеной</a:t>
            </a:r>
            <a:r>
              <a:rPr lang="ru-RU" dirty="0"/>
              <a:t> выборкой, где он избыточен</a:t>
            </a:r>
          </a:p>
          <a:p>
            <a:endParaRPr lang="ru-RU" dirty="0"/>
          </a:p>
          <a:p>
            <a:r>
              <a:rPr lang="ru-RU" dirty="0"/>
              <a:t>Таким образом наши изменения затронут только масштаб выборки для сбора статистики.</a:t>
            </a:r>
          </a:p>
          <a:p>
            <a:r>
              <a:rPr lang="ru-RU" dirty="0"/>
              <a:t>Мы добавим дополнительный множитель, там где он нужен.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56687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Но внедрение колоночного </a:t>
            </a:r>
            <a:r>
              <a:rPr lang="ru-RU" dirty="0" err="1"/>
              <a:t>аттрибута</a:t>
            </a:r>
            <a:r>
              <a:rPr lang="ru-RU" dirty="0"/>
              <a:t> в системный каталог является нетривиальной задачей</a:t>
            </a:r>
          </a:p>
          <a:p>
            <a:r>
              <a:rPr lang="ru-RU" dirty="0"/>
              <a:t>Найти подробный </a:t>
            </a:r>
            <a:r>
              <a:rPr lang="ru-RU" dirty="0" err="1"/>
              <a:t>гайд</a:t>
            </a:r>
            <a:r>
              <a:rPr lang="ru-RU" dirty="0"/>
              <a:t> на просторах интернета да ещё и на русском языке </a:t>
            </a:r>
            <a:r>
              <a:rPr lang="ru-RU" dirty="0" err="1"/>
              <a:t>врядли</a:t>
            </a:r>
            <a:r>
              <a:rPr lang="ru-RU" dirty="0"/>
              <a:t> удастся</a:t>
            </a:r>
          </a:p>
          <a:p>
            <a:r>
              <a:rPr lang="ru-RU" dirty="0"/>
              <a:t>Поэтому мы разберем этот путь подробно.</a:t>
            </a:r>
          </a:p>
          <a:p>
            <a:br>
              <a:rPr lang="ru-RU" dirty="0"/>
            </a:br>
            <a:r>
              <a:rPr lang="ru-RU" dirty="0"/>
              <a:t>Сам исходный код патча предоставлен в репозитории, а в выступлении мы пройдёмся по самой логике внесения изменений</a:t>
            </a:r>
          </a:p>
          <a:p>
            <a:r>
              <a:rPr lang="ru-RU" dirty="0"/>
              <a:t>Для удобства я построил карту, как в </a:t>
            </a:r>
            <a:r>
              <a:rPr lang="ru-RU" dirty="0" err="1"/>
              <a:t>рпг</a:t>
            </a:r>
            <a:r>
              <a:rPr lang="ru-RU" dirty="0"/>
              <a:t>, разделив ее на отдельные этапы внедрения.</a:t>
            </a:r>
          </a:p>
        </p:txBody>
      </p:sp>
    </p:spTree>
    <p:extLst>
      <p:ext uri="{BB962C8B-B14F-4D97-AF65-F5344CB8AC3E}">
        <p14:creationId xmlns:p14="http://schemas.microsoft.com/office/powerpoint/2010/main" val="2742176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желтой и зеленой зоне находятся изменения которые позволят нам задать значение переменной используя конструкцию вида Альтер тейбл </a:t>
            </a:r>
            <a:r>
              <a:rPr lang="ru-RU" dirty="0" err="1"/>
              <a:t>альтер</a:t>
            </a:r>
            <a:r>
              <a:rPr lang="ru-RU" dirty="0"/>
              <a:t> </a:t>
            </a:r>
            <a:r>
              <a:rPr lang="ru-RU" dirty="0" err="1"/>
              <a:t>колумн</a:t>
            </a:r>
            <a:r>
              <a:rPr lang="ru-RU" dirty="0"/>
              <a:t> сет </a:t>
            </a:r>
            <a:r>
              <a:rPr lang="ru-RU" dirty="0" err="1"/>
              <a:t>стат</a:t>
            </a:r>
            <a:r>
              <a:rPr lang="ru-RU" dirty="0"/>
              <a:t> </a:t>
            </a:r>
            <a:r>
              <a:rPr lang="ru-RU" dirty="0" err="1"/>
              <a:t>мультиплаер</a:t>
            </a:r>
            <a:endParaRPr lang="ru-RU" dirty="0"/>
          </a:p>
          <a:p>
            <a:r>
              <a:rPr lang="ru-RU" dirty="0"/>
              <a:t>Синяя зона отвечает за работу с переменной в которую мы положим это значение и изменения в функции </a:t>
            </a:r>
            <a:r>
              <a:rPr lang="ru-RU" dirty="0" err="1"/>
              <a:t>аналайз</a:t>
            </a:r>
            <a:endParaRPr lang="ru-RU" dirty="0"/>
          </a:p>
          <a:p>
            <a:r>
              <a:rPr lang="ru-RU" dirty="0"/>
              <a:t>В голубой зоне находятся зависимости которые необходимо учесть при изменении системного каталога </a:t>
            </a:r>
          </a:p>
          <a:p>
            <a:r>
              <a:rPr lang="ru-RU" dirty="0"/>
              <a:t>Фиолетовая зона это внесение правок в документации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11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 каждого доклада на </a:t>
            </a:r>
            <a:r>
              <a:rPr lang="ru-RU" dirty="0" err="1"/>
              <a:t>Буткемп</a:t>
            </a:r>
            <a:r>
              <a:rPr lang="ru-RU" dirty="0"/>
              <a:t> есть свой каталог в репозитории. Перейдя по этим ссылкам вы найдёте саму презентацию, Исходный код на который опирается моё выступление и задание на лабораторную работу. Это даст вам возможность вернуться к просмотру материала, в удобном вам темпе. А выполнив лабораторную погрузиться в тему полнее.</a:t>
            </a:r>
          </a:p>
        </p:txBody>
      </p:sp>
    </p:spTree>
    <p:extLst>
      <p:ext uri="{BB962C8B-B14F-4D97-AF65-F5344CB8AC3E}">
        <p14:creationId xmlns:p14="http://schemas.microsoft.com/office/powerpoint/2010/main" val="2632693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Начнём по порядку создадим саму переменную в которой мы будем хранить наше значение в  файле </a:t>
            </a:r>
            <a:r>
              <a:rPr lang="en-US" dirty="0" err="1"/>
              <a:t>pg_attribute</a:t>
            </a:r>
            <a:br>
              <a:rPr lang="ru-RU" dirty="0"/>
            </a:br>
            <a:r>
              <a:rPr lang="ru-RU" dirty="0"/>
              <a:t>Для этого добавим поле </a:t>
            </a:r>
            <a:r>
              <a:rPr lang="ru-RU" dirty="0" err="1"/>
              <a:t>атт</a:t>
            </a:r>
            <a:r>
              <a:rPr lang="ru-RU" dirty="0"/>
              <a:t> </a:t>
            </a:r>
            <a:r>
              <a:rPr lang="ru-RU" dirty="0" err="1"/>
              <a:t>стат</a:t>
            </a:r>
            <a:r>
              <a:rPr lang="ru-RU" dirty="0"/>
              <a:t> </a:t>
            </a:r>
            <a:r>
              <a:rPr lang="ru-RU" dirty="0" err="1"/>
              <a:t>семплмультиплаер</a:t>
            </a:r>
            <a:r>
              <a:rPr lang="ru-RU" dirty="0"/>
              <a:t> и значение по умолчанию равное (– 1 что будет означать что он не установлен),  как у параметра </a:t>
            </a:r>
            <a:r>
              <a:rPr lang="ru-RU" dirty="0" err="1"/>
              <a:t>ат</a:t>
            </a:r>
            <a:r>
              <a:rPr lang="ru-RU" dirty="0"/>
              <a:t> </a:t>
            </a:r>
            <a:r>
              <a:rPr lang="ru-RU" dirty="0" err="1"/>
              <a:t>стат</a:t>
            </a:r>
            <a:r>
              <a:rPr lang="ru-RU" dirty="0"/>
              <a:t> </a:t>
            </a:r>
            <a:r>
              <a:rPr lang="ru-RU" dirty="0" err="1"/>
              <a:t>таргет</a:t>
            </a:r>
            <a:r>
              <a:rPr lang="ru-RU" dirty="0"/>
              <a:t> (это значение ДСТ)</a:t>
            </a:r>
          </a:p>
          <a:p>
            <a:r>
              <a:rPr lang="ru-RU" dirty="0"/>
              <a:t>Поместим его сразу после </a:t>
            </a:r>
            <a:r>
              <a:rPr lang="ru-RU" dirty="0" err="1"/>
              <a:t>дст</a:t>
            </a:r>
            <a:r>
              <a:rPr lang="ru-RU" dirty="0"/>
              <a:t> потому что позиция </a:t>
            </a:r>
            <a:r>
              <a:rPr lang="ru-RU" dirty="0" err="1"/>
              <a:t>атт</a:t>
            </a:r>
            <a:r>
              <a:rPr lang="ru-RU" dirty="0"/>
              <a:t> </a:t>
            </a:r>
            <a:r>
              <a:rPr lang="ru-RU" dirty="0" err="1"/>
              <a:t>колейшен</a:t>
            </a:r>
            <a:r>
              <a:rPr lang="ru-RU" dirty="0"/>
              <a:t> используется в вычислении размера структуры Форм дата </a:t>
            </a:r>
            <a:r>
              <a:rPr lang="ru-RU" dirty="0" err="1"/>
              <a:t>пг</a:t>
            </a:r>
            <a:r>
              <a:rPr lang="ru-RU" dirty="0"/>
              <a:t> </a:t>
            </a:r>
            <a:r>
              <a:rPr lang="ru-RU" dirty="0" err="1"/>
              <a:t>аттрибут</a:t>
            </a:r>
            <a:br>
              <a:rPr lang="ru-RU" dirty="0"/>
            </a:br>
            <a:r>
              <a:rPr lang="ru-RU" dirty="0"/>
              <a:t>Так же стоит учитывать, что изменение системного каталога может сказаться если не провести безопасную миграцию на новую версию.</a:t>
            </a:r>
            <a:br>
              <a:rPr lang="ru-RU" dirty="0"/>
            </a:br>
            <a:r>
              <a:rPr lang="ru-RU" dirty="0"/>
              <a:t>Ведь Метаданные были записаны в формате старой структуры.</a:t>
            </a:r>
            <a:br>
              <a:rPr lang="ru-RU" dirty="0"/>
            </a:br>
            <a:r>
              <a:rPr lang="ru-RU" dirty="0"/>
              <a:t>А извлекаться будут по новой схеме, что может вызвать ошибки.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1228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Переменную</a:t>
            </a:r>
            <a:r>
              <a:rPr lang="ru-RU" b="0" dirty="0"/>
              <a:t> мы создали  теперь нужно </a:t>
            </a:r>
            <a:r>
              <a:rPr lang="ru-RU" b="1" dirty="0"/>
              <a:t>поддержать возможность ее задать</a:t>
            </a:r>
          </a:p>
          <a:p>
            <a:r>
              <a:rPr lang="ru-RU" b="0" dirty="0"/>
              <a:t>Для этого нужно создадим ключевое слово в парсере файле </a:t>
            </a:r>
            <a:r>
              <a:rPr lang="en-US" b="0" dirty="0" err="1"/>
              <a:t>kwlist.h</a:t>
            </a:r>
            <a:br>
              <a:rPr lang="ru-RU" b="1" dirty="0"/>
            </a:br>
            <a:endParaRPr lang="en-US" b="1" dirty="0"/>
          </a:p>
          <a:p>
            <a:endParaRPr lang="en-US" b="1" dirty="0"/>
          </a:p>
          <a:p>
            <a:r>
              <a:rPr lang="ru-RU" b="0" dirty="0"/>
              <a:t>Находим</a:t>
            </a:r>
            <a:r>
              <a:rPr lang="ru-RU" b="1" dirty="0"/>
              <a:t> </a:t>
            </a:r>
            <a:r>
              <a:rPr lang="ru-RU" b="0" dirty="0"/>
              <a:t>ключевое слово </a:t>
            </a:r>
            <a:r>
              <a:rPr lang="ru-RU" b="0" dirty="0" err="1"/>
              <a:t>статистикс</a:t>
            </a:r>
            <a:r>
              <a:rPr lang="ru-RU" b="0" dirty="0"/>
              <a:t> (это установка </a:t>
            </a:r>
            <a:r>
              <a:rPr lang="ru-RU" b="0" dirty="0" err="1"/>
              <a:t>дст</a:t>
            </a:r>
            <a:r>
              <a:rPr lang="ru-RU" b="0" dirty="0"/>
              <a:t>) </a:t>
            </a:r>
          </a:p>
          <a:p>
            <a:r>
              <a:rPr lang="ru-RU" b="0" dirty="0"/>
              <a:t>Ниже создаём ключевое слово для </a:t>
            </a:r>
            <a:r>
              <a:rPr lang="ru-RU" b="0" dirty="0" err="1"/>
              <a:t>свого</a:t>
            </a:r>
            <a:r>
              <a:rPr lang="ru-RU" b="0" dirty="0"/>
              <a:t> </a:t>
            </a:r>
            <a:r>
              <a:rPr lang="ru-RU" b="0" dirty="0" err="1"/>
              <a:t>аттрибута</a:t>
            </a:r>
            <a:r>
              <a:rPr lang="ru-RU" b="0" dirty="0"/>
              <a:t>.</a:t>
            </a:r>
          </a:p>
          <a:p>
            <a:endParaRPr lang="ru-RU" b="0" dirty="0"/>
          </a:p>
          <a:p>
            <a:r>
              <a:rPr lang="ru-RU" b="0" dirty="0"/>
              <a:t>Оно состоит из самого ключевого слова , внутреннего токена и 2х категорий в нашем случае это </a:t>
            </a:r>
            <a:r>
              <a:rPr lang="ru-RU" b="0" dirty="0" err="1"/>
              <a:t>незарезервированое</a:t>
            </a:r>
            <a:r>
              <a:rPr lang="ru-RU" b="0" dirty="0"/>
              <a:t> ключевое слово</a:t>
            </a:r>
          </a:p>
          <a:p>
            <a:r>
              <a:rPr lang="ru-RU" b="1" dirty="0"/>
              <a:t>Это значит Парсер</a:t>
            </a:r>
            <a:r>
              <a:rPr lang="ru-RU" dirty="0"/>
              <a:t> распознаёт его как специальное слово </a:t>
            </a:r>
            <a:r>
              <a:rPr lang="ru-RU" b="1" dirty="0"/>
              <a:t>только в контексте, где оно ожидается</a:t>
            </a:r>
            <a:r>
              <a:rPr lang="ru-RU" dirty="0"/>
              <a:t>.</a:t>
            </a:r>
          </a:p>
          <a:p>
            <a:r>
              <a:rPr lang="ru-RU" dirty="0"/>
              <a:t>Лейбл подразумевает, что это может использоваться как имя переменной</a:t>
            </a:r>
          </a:p>
        </p:txBody>
      </p:sp>
    </p:spTree>
    <p:extLst>
      <p:ext uri="{BB962C8B-B14F-4D97-AF65-F5344CB8AC3E}">
        <p14:creationId xmlns:p14="http://schemas.microsoft.com/office/powerpoint/2010/main" val="4945723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Поддержим наши изменения из </a:t>
            </a:r>
            <a:r>
              <a:rPr lang="ru-RU" dirty="0" err="1"/>
              <a:t>кв</a:t>
            </a:r>
            <a:r>
              <a:rPr lang="ru-RU" dirty="0"/>
              <a:t> лист в файле </a:t>
            </a:r>
            <a:r>
              <a:rPr lang="ru-RU" dirty="0" err="1"/>
              <a:t>грам</a:t>
            </a:r>
            <a:r>
              <a:rPr lang="ru-RU" dirty="0"/>
              <a:t> точка </a:t>
            </a:r>
            <a:r>
              <a:rPr lang="ru-RU" dirty="0" err="1"/>
              <a:t>вай</a:t>
            </a:r>
            <a:r>
              <a:rPr lang="ru-RU" dirty="0"/>
              <a:t>.</a:t>
            </a:r>
          </a:p>
          <a:p>
            <a:r>
              <a:rPr lang="ru-RU" dirty="0"/>
              <a:t>Добавим </a:t>
            </a:r>
            <a:r>
              <a:rPr lang="ru-RU" dirty="0" err="1"/>
              <a:t>Стат</a:t>
            </a:r>
            <a:r>
              <a:rPr lang="ru-RU" dirty="0"/>
              <a:t> </a:t>
            </a:r>
            <a:r>
              <a:rPr lang="ru-RU" dirty="0" err="1"/>
              <a:t>мультиплаер</a:t>
            </a:r>
            <a:r>
              <a:rPr lang="ru-RU" dirty="0"/>
              <a:t> в список токенов и соответствующих категорий </a:t>
            </a:r>
            <a:r>
              <a:rPr lang="ru-RU" dirty="0" err="1"/>
              <a:t>бэйр</a:t>
            </a:r>
            <a:r>
              <a:rPr lang="ru-RU" dirty="0"/>
              <a:t> лейбл и </a:t>
            </a:r>
            <a:r>
              <a:rPr lang="ru-RU" dirty="0" err="1"/>
              <a:t>анрезёрвед</a:t>
            </a:r>
            <a:r>
              <a:rPr lang="ru-RU" dirty="0"/>
              <a:t> </a:t>
            </a:r>
            <a:r>
              <a:rPr lang="ru-RU" dirty="0" err="1"/>
              <a:t>кей</a:t>
            </a:r>
            <a:r>
              <a:rPr lang="ru-RU" dirty="0"/>
              <a:t> </a:t>
            </a:r>
            <a:r>
              <a:rPr lang="ru-RU" dirty="0" err="1"/>
              <a:t>ворд</a:t>
            </a:r>
            <a:r>
              <a:rPr lang="ru-RU" dirty="0"/>
              <a:t>.</a:t>
            </a:r>
          </a:p>
          <a:p>
            <a:r>
              <a:rPr lang="ru-RU" dirty="0"/>
              <a:t>Теперь можно добавить лексическое правило для команды. В которой </a:t>
            </a:r>
            <a:r>
              <a:rPr lang="en-US" dirty="0"/>
              <a:t>SQL</a:t>
            </a:r>
            <a:r>
              <a:rPr lang="ru-RU" dirty="0"/>
              <a:t> превратится в Абстрактное синтаксическое дерево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1192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Рассмотрим ее подробнее:</a:t>
            </a:r>
          </a:p>
          <a:p>
            <a:r>
              <a:rPr lang="ru-RU" dirty="0"/>
              <a:t> В описании команды мы создадим новый узел типа Альтер тейбл команд</a:t>
            </a:r>
          </a:p>
          <a:p>
            <a:r>
              <a:rPr lang="ru-RU" dirty="0"/>
              <a:t>Добавим туда </a:t>
            </a:r>
            <a:r>
              <a:rPr lang="ru-RU" dirty="0" err="1"/>
              <a:t>поддтип</a:t>
            </a:r>
            <a:r>
              <a:rPr lang="ru-RU" dirty="0"/>
              <a:t> который будет явно указывать на обработчик этого правила</a:t>
            </a:r>
          </a:p>
          <a:p>
            <a:r>
              <a:rPr lang="ru-RU" dirty="0"/>
              <a:t>И передадим параметры имени и целевое значение </a:t>
            </a:r>
            <a:r>
              <a:rPr lang="ru-RU" dirty="0" err="1"/>
              <a:t>стат</a:t>
            </a:r>
            <a:r>
              <a:rPr lang="ru-RU" dirty="0"/>
              <a:t> </a:t>
            </a:r>
            <a:r>
              <a:rPr lang="ru-RU" dirty="0" err="1"/>
              <a:t>мультиплаера</a:t>
            </a:r>
            <a:r>
              <a:rPr lang="ru-RU" dirty="0"/>
              <a:t>.</a:t>
            </a:r>
          </a:p>
          <a:p>
            <a:r>
              <a:rPr lang="ru-RU" dirty="0"/>
              <a:t>Конечный пример как будет выглядеть наше дерево в нижней части слайда.</a:t>
            </a:r>
          </a:p>
        </p:txBody>
      </p:sp>
    </p:spTree>
    <p:extLst>
      <p:ext uri="{BB962C8B-B14F-4D97-AF65-F5344CB8AC3E}">
        <p14:creationId xmlns:p14="http://schemas.microsoft.com/office/powerpoint/2010/main" val="26298217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Дерево мы посадили, теперь надо поддержать </a:t>
            </a:r>
            <a:r>
              <a:rPr lang="ru-RU" dirty="0" err="1"/>
              <a:t>поддтип</a:t>
            </a:r>
            <a:r>
              <a:rPr lang="ru-RU" dirty="0"/>
              <a:t> который мы в него передали,</a:t>
            </a:r>
          </a:p>
          <a:p>
            <a:r>
              <a:rPr lang="ru-RU" dirty="0"/>
              <a:t>Делаем это в файле </a:t>
            </a:r>
            <a:r>
              <a:rPr lang="en-US" dirty="0" err="1"/>
              <a:t>ParseNodes.h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20675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Когда </a:t>
            </a:r>
            <a:r>
              <a:rPr lang="ru-RU" dirty="0" err="1"/>
              <a:t>поддтип</a:t>
            </a:r>
            <a:r>
              <a:rPr lang="ru-RU" dirty="0"/>
              <a:t> создан нужно подготовить Дата </a:t>
            </a:r>
            <a:r>
              <a:rPr lang="ru-RU" dirty="0" err="1"/>
              <a:t>дефинишен</a:t>
            </a:r>
            <a:r>
              <a:rPr lang="ru-RU" dirty="0"/>
              <a:t> </a:t>
            </a:r>
            <a:r>
              <a:rPr lang="ru-RU" dirty="0" err="1"/>
              <a:t>лэнгвидж</a:t>
            </a:r>
            <a:r>
              <a:rPr lang="ru-RU" dirty="0"/>
              <a:t> команду для него.</a:t>
            </a:r>
          </a:p>
          <a:p>
            <a:r>
              <a:rPr lang="ru-RU" dirty="0"/>
              <a:t>Во первых объявление  почти одноимённой функции.</a:t>
            </a:r>
          </a:p>
          <a:p>
            <a:r>
              <a:rPr lang="ru-RU" dirty="0"/>
              <a:t>Она будет вызываться из обработчиков ALTER TABLE для установки значения множителя.</a:t>
            </a:r>
          </a:p>
          <a:p>
            <a:r>
              <a:rPr lang="ru-RU" dirty="0"/>
              <a:t>Добавим кейс условия в обработчики.</a:t>
            </a:r>
          </a:p>
          <a:p>
            <a:r>
              <a:rPr lang="ru-RU" dirty="0"/>
              <a:t>И поддержим вывод описания после выполнения в </a:t>
            </a:r>
            <a:r>
              <a:rPr lang="ru-RU" dirty="0" err="1"/>
              <a:t>альтер</a:t>
            </a:r>
            <a:r>
              <a:rPr lang="ru-RU" dirty="0"/>
              <a:t> тейбл </a:t>
            </a:r>
            <a:r>
              <a:rPr lang="ru-RU" dirty="0" err="1"/>
              <a:t>тайп</a:t>
            </a:r>
            <a:r>
              <a:rPr lang="ru-RU" dirty="0"/>
              <a:t> ту стринг.</a:t>
            </a:r>
          </a:p>
          <a:p>
            <a:r>
              <a:rPr lang="ru-RU" dirty="0"/>
              <a:t>Эта функция используется в логах/сообщениях при описании выполняемой команды. </a:t>
            </a:r>
            <a:br>
              <a:rPr lang="ru-RU" dirty="0"/>
            </a:br>
            <a:r>
              <a:rPr lang="ru-RU" dirty="0"/>
              <a:t>Переходим к реализации функции.</a:t>
            </a:r>
          </a:p>
        </p:txBody>
      </p:sp>
    </p:spTree>
    <p:extLst>
      <p:ext uri="{BB962C8B-B14F-4D97-AF65-F5344CB8AC3E}">
        <p14:creationId xmlns:p14="http://schemas.microsoft.com/office/powerpoint/2010/main" val="2941146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Входные данные соответствуют всему необходимому на этом этапе.</a:t>
            </a:r>
            <a:br>
              <a:rPr lang="ru-RU" dirty="0"/>
            </a:br>
            <a:r>
              <a:rPr lang="ru-RU" dirty="0"/>
              <a:t>Таблица, имя столбца, переданное через абстрактное дерево значение нашего параметра и режим блокировки таблицы на время выполнения этой </a:t>
            </a:r>
            <a:r>
              <a:rPr lang="ru-RU" dirty="0" err="1"/>
              <a:t>ддл</a:t>
            </a:r>
            <a:r>
              <a:rPr lang="ru-RU" dirty="0"/>
              <a:t> команды</a:t>
            </a:r>
          </a:p>
          <a:p>
            <a:endParaRPr lang="ru-RU" dirty="0"/>
          </a:p>
          <a:p>
            <a:r>
              <a:rPr lang="ru-RU" dirty="0"/>
              <a:t>Затем стоит провести проверки на валидность переданного значения.</a:t>
            </a:r>
          </a:p>
          <a:p>
            <a:r>
              <a:rPr lang="ru-RU" dirty="0"/>
              <a:t>И того куда оно будет записано.</a:t>
            </a:r>
          </a:p>
          <a:p>
            <a:r>
              <a:rPr lang="ru-RU" dirty="0"/>
              <a:t>Существует ли Столбец?</a:t>
            </a:r>
          </a:p>
          <a:p>
            <a:r>
              <a:rPr lang="ru-RU" dirty="0"/>
              <a:t>Это </a:t>
            </a:r>
            <a:r>
              <a:rPr lang="ru-RU" b="1" dirty="0"/>
              <a:t>не системный столбец</a:t>
            </a:r>
            <a:r>
              <a:rPr lang="ru-RU" dirty="0"/>
              <a:t>?</a:t>
            </a:r>
          </a:p>
          <a:p>
            <a:r>
              <a:rPr lang="ru-RU" dirty="0"/>
              <a:t>Не пытаемся обновить </a:t>
            </a:r>
            <a:r>
              <a:rPr lang="ru-RU" dirty="0" err="1"/>
              <a:t>included</a:t>
            </a:r>
            <a:r>
              <a:rPr lang="ru-RU" dirty="0"/>
              <a:t> </a:t>
            </a:r>
            <a:r>
              <a:rPr lang="ru-RU" dirty="0" err="1"/>
              <a:t>column</a:t>
            </a:r>
            <a:r>
              <a:rPr lang="ru-RU" dirty="0"/>
              <a:t> или физический столбец у индекса?</a:t>
            </a:r>
          </a:p>
          <a:p>
            <a:r>
              <a:rPr lang="ru-RU" dirty="0"/>
              <a:t>Все эти проверки обеспечивают </a:t>
            </a:r>
            <a:r>
              <a:rPr lang="ru-RU" b="1" dirty="0"/>
              <a:t>целостность и безопасность изменений</a:t>
            </a:r>
            <a:r>
              <a:rPr lang="ru-RU" dirty="0"/>
              <a:t>.</a:t>
            </a:r>
            <a:br>
              <a:rPr lang="ru-RU" dirty="0"/>
            </a:br>
            <a:r>
              <a:rPr lang="ru-RU" dirty="0"/>
              <a:t>Потом обновляем само значение переменной и вызываем хук пост изменений.</a:t>
            </a:r>
          </a:p>
          <a:p>
            <a:r>
              <a:rPr lang="ru-RU" dirty="0"/>
              <a:t>Таким образом у нас есть переменная в </a:t>
            </a:r>
            <a:r>
              <a:rPr lang="en-US" dirty="0" err="1"/>
              <a:t>pg</a:t>
            </a:r>
            <a:r>
              <a:rPr lang="ru-RU" dirty="0"/>
              <a:t>_</a:t>
            </a:r>
            <a:r>
              <a:rPr lang="en-US" dirty="0"/>
              <a:t>attribute</a:t>
            </a:r>
            <a:r>
              <a:rPr lang="ru-RU" dirty="0"/>
              <a:t>, которой мы можем задавать значение по средством команды </a:t>
            </a:r>
            <a:r>
              <a:rPr lang="en-US" dirty="0" err="1"/>
              <a:t>Alter_column</a:t>
            </a:r>
            <a:r>
              <a:rPr lang="en-US" dirty="0"/>
              <a:t> </a:t>
            </a:r>
          </a:p>
          <a:p>
            <a:r>
              <a:rPr lang="ru-RU" dirty="0"/>
              <a:t>Давайте теперь поработаем с ней.</a:t>
            </a:r>
          </a:p>
        </p:txBody>
      </p:sp>
    </p:spTree>
    <p:extLst>
      <p:ext uri="{BB962C8B-B14F-4D97-AF65-F5344CB8AC3E}">
        <p14:creationId xmlns:p14="http://schemas.microsoft.com/office/powerpoint/2010/main" val="3966966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Для начала, ее нужно проинициализировать в зависимых файлах</a:t>
            </a:r>
          </a:p>
          <a:p>
            <a:r>
              <a:rPr lang="ru-RU" dirty="0"/>
              <a:t>Это файл </a:t>
            </a:r>
            <a:r>
              <a:rPr lang="en-US" dirty="0"/>
              <a:t>Bootstrap</a:t>
            </a:r>
            <a:endParaRPr lang="ru-RU" dirty="0"/>
          </a:p>
          <a:p>
            <a:r>
              <a:rPr lang="ru-RU" dirty="0"/>
              <a:t>В функциях инициализации кортежей и индекса</a:t>
            </a:r>
          </a:p>
          <a:p>
            <a:r>
              <a:rPr lang="ru-RU" dirty="0"/>
              <a:t>Так же стоит поддержать изменения в </a:t>
            </a:r>
            <a:r>
              <a:rPr lang="en-US" dirty="0" err="1"/>
              <a:t>pg_dump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dirty="0" err="1"/>
              <a:t>psql</a:t>
            </a:r>
            <a:r>
              <a:rPr lang="ru-RU" dirty="0"/>
              <a:t>, но это выходит за рамки нашего </a:t>
            </a:r>
            <a:r>
              <a:rPr lang="ru-RU" dirty="0" err="1"/>
              <a:t>гайда</a:t>
            </a:r>
            <a:r>
              <a:rPr lang="ru-RU" dirty="0"/>
              <a:t> и остаётся на вашей совести))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9104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На этом этапе мы можем приступить к изменению основного функционала функции </a:t>
            </a:r>
            <a:r>
              <a:rPr lang="en-US" dirty="0" err="1"/>
              <a:t>ANAlYZE</a:t>
            </a:r>
            <a:endParaRPr lang="ru-RU" dirty="0"/>
          </a:p>
          <a:p>
            <a:r>
              <a:rPr lang="ru-RU" dirty="0"/>
              <a:t>В </a:t>
            </a:r>
            <a:r>
              <a:rPr lang="ru-RU" dirty="0" err="1"/>
              <a:t>стд</a:t>
            </a:r>
            <a:r>
              <a:rPr lang="ru-RU" dirty="0"/>
              <a:t> </a:t>
            </a:r>
            <a:r>
              <a:rPr lang="ru-RU" dirty="0" err="1"/>
              <a:t>тайп</a:t>
            </a:r>
            <a:r>
              <a:rPr lang="ru-RU" dirty="0"/>
              <a:t> </a:t>
            </a:r>
            <a:r>
              <a:rPr lang="ru-RU" dirty="0" err="1"/>
              <a:t>аналайз</a:t>
            </a:r>
            <a:r>
              <a:rPr lang="ru-RU" dirty="0"/>
              <a:t> проверим что </a:t>
            </a:r>
            <a:r>
              <a:rPr lang="en-US" dirty="0" err="1"/>
              <a:t>ssm</a:t>
            </a:r>
            <a:r>
              <a:rPr lang="en-US" dirty="0"/>
              <a:t> </a:t>
            </a:r>
            <a:r>
              <a:rPr lang="ru-RU" dirty="0"/>
              <a:t>установлен  и имеет значение больше 1.</a:t>
            </a:r>
          </a:p>
          <a:p>
            <a:r>
              <a:rPr lang="ru-RU" dirty="0"/>
              <a:t>Иначе будем использовать значение 1. Так при умножении он не окажет влияния на результат.</a:t>
            </a:r>
          </a:p>
          <a:p>
            <a:r>
              <a:rPr lang="ru-RU" dirty="0"/>
              <a:t>И добавим </a:t>
            </a:r>
            <a:r>
              <a:rPr lang="ru-RU" dirty="0" err="1"/>
              <a:t>домножение</a:t>
            </a:r>
            <a:r>
              <a:rPr lang="ru-RU" dirty="0"/>
              <a:t> на </a:t>
            </a:r>
            <a:r>
              <a:rPr lang="en-US" dirty="0"/>
              <a:t>SSM </a:t>
            </a:r>
            <a:r>
              <a:rPr lang="ru-RU" dirty="0"/>
              <a:t>во все ветки вычисления </a:t>
            </a:r>
            <a:r>
              <a:rPr lang="en-US" dirty="0"/>
              <a:t>stats </a:t>
            </a:r>
            <a:r>
              <a:rPr lang="ru-RU" dirty="0"/>
              <a:t>мин </a:t>
            </a:r>
            <a:r>
              <a:rPr lang="ru-RU" dirty="0" err="1"/>
              <a:t>ровс</a:t>
            </a:r>
            <a:r>
              <a:rPr lang="ru-RU" dirty="0"/>
              <a:t>.</a:t>
            </a:r>
          </a:p>
          <a:p>
            <a:r>
              <a:rPr lang="ru-RU" dirty="0"/>
              <a:t>Внимательный зритель надеюсь заметил. Что для максимальных значений ДСТ и </a:t>
            </a:r>
            <a:r>
              <a:rPr lang="en-US" dirty="0"/>
              <a:t>SSM</a:t>
            </a:r>
            <a:r>
              <a:rPr lang="ru-RU" dirty="0"/>
              <a:t>.</a:t>
            </a:r>
          </a:p>
          <a:p>
            <a:r>
              <a:rPr lang="ru-RU" dirty="0"/>
              <a:t>Значение мин </a:t>
            </a:r>
            <a:r>
              <a:rPr lang="ru-RU" dirty="0" err="1"/>
              <a:t>ровс</a:t>
            </a:r>
            <a:r>
              <a:rPr lang="ru-RU" dirty="0"/>
              <a:t> получится больше допустимого для 32 разрядного целого со знаком.</a:t>
            </a:r>
          </a:p>
          <a:p>
            <a:r>
              <a:rPr lang="ru-RU" dirty="0"/>
              <a:t>Поэтому в качестве лабораторной работы предлагаю дополнить код патча.</a:t>
            </a:r>
          </a:p>
          <a:p>
            <a:r>
              <a:rPr lang="ru-RU" dirty="0"/>
              <a:t>Во первых проверкой на выход за допустимый диапазон </a:t>
            </a:r>
            <a:r>
              <a:rPr lang="ru-RU" dirty="0" err="1"/>
              <a:t>минровс</a:t>
            </a:r>
            <a:r>
              <a:rPr lang="ru-RU" dirty="0"/>
              <a:t>.</a:t>
            </a:r>
          </a:p>
          <a:p>
            <a:r>
              <a:rPr lang="ru-RU" dirty="0"/>
              <a:t>Во вторых написанием теста нового функционала. Что переменная передаётся и корректно задаётся.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6066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Финальный шаг чтобы всё было красиво. Это добавить описание в документацию.</a:t>
            </a:r>
          </a:p>
          <a:p>
            <a:r>
              <a:rPr lang="ru-RU" dirty="0"/>
              <a:t>Как минимум для себя, чтобы не забыть, что это за функционал и как им правильно пользоваться.</a:t>
            </a:r>
          </a:p>
        </p:txBody>
      </p:sp>
    </p:spTree>
    <p:extLst>
      <p:ext uri="{BB962C8B-B14F-4D97-AF65-F5344CB8AC3E}">
        <p14:creationId xmlns:p14="http://schemas.microsoft.com/office/powerpoint/2010/main" val="2113525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Само выступление будет разбито на логические этапы.</a:t>
            </a:r>
          </a:p>
          <a:p>
            <a:r>
              <a:rPr lang="ru-RU" dirty="0"/>
              <a:t>Первый этап, это построение база. Введение в тему. Как работает параметр Дефолт статистик </a:t>
            </a:r>
            <a:r>
              <a:rPr lang="ru-RU" dirty="0" err="1"/>
              <a:t>таргет</a:t>
            </a:r>
            <a:r>
              <a:rPr lang="ru-RU" dirty="0"/>
              <a:t>, аналогичные механизмы в других </a:t>
            </a:r>
            <a:r>
              <a:rPr lang="ru-RU" dirty="0" err="1"/>
              <a:t>субд</a:t>
            </a:r>
            <a:r>
              <a:rPr lang="ru-RU" dirty="0"/>
              <a:t>.</a:t>
            </a:r>
          </a:p>
          <a:p>
            <a:r>
              <a:rPr lang="ru-RU" dirty="0"/>
              <a:t>Второй этап это проблематика. Когда и при каких условиях она возникает</a:t>
            </a:r>
          </a:p>
          <a:p>
            <a:r>
              <a:rPr lang="ru-RU" dirty="0"/>
              <a:t>Третий этап предложу решение и подробный </a:t>
            </a:r>
            <a:r>
              <a:rPr lang="ru-RU" dirty="0" err="1"/>
              <a:t>гайд</a:t>
            </a:r>
            <a:r>
              <a:rPr lang="ru-RU" dirty="0"/>
              <a:t>, как его внедрить.</a:t>
            </a:r>
          </a:p>
          <a:p>
            <a:r>
              <a:rPr lang="ru-RU" dirty="0"/>
              <a:t>И подытожим  разбором результатов и инструкцией как правильно применять наше решение.</a:t>
            </a:r>
          </a:p>
          <a:p>
            <a:endParaRPr lang="ru-RU" dirty="0"/>
          </a:p>
          <a:p>
            <a:r>
              <a:rPr lang="ru-RU" dirty="0"/>
              <a:t>Такой план выступления был выбран по ряду причин.</a:t>
            </a:r>
          </a:p>
        </p:txBody>
      </p:sp>
    </p:spTree>
    <p:extLst>
      <p:ext uri="{BB962C8B-B14F-4D97-AF65-F5344CB8AC3E}">
        <p14:creationId xmlns:p14="http://schemas.microsoft.com/office/powerpoint/2010/main" val="10209586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Ну а теперь к результатам. Напомню у нас в тестовом примере есть таблица на 39 миллионов строк полным весом в 52 гигабайта.</a:t>
            </a:r>
          </a:p>
          <a:p>
            <a:r>
              <a:rPr lang="ru-RU" dirty="0"/>
              <a:t>Запрос остался тот же, проверим его работу на соотношении </a:t>
            </a:r>
            <a:r>
              <a:rPr lang="ru-RU" dirty="0" err="1"/>
              <a:t>Дст</a:t>
            </a:r>
            <a:r>
              <a:rPr lang="ru-RU" dirty="0"/>
              <a:t> 2500 и </a:t>
            </a:r>
            <a:r>
              <a:rPr lang="en-US" dirty="0"/>
              <a:t>SSM </a:t>
            </a:r>
            <a:r>
              <a:rPr lang="ru-RU" dirty="0"/>
              <a:t>по умолчанию.</a:t>
            </a:r>
          </a:p>
          <a:p>
            <a:r>
              <a:rPr lang="ru-RU" dirty="0"/>
              <a:t>Сработало, как и ожидалось.</a:t>
            </a:r>
          </a:p>
          <a:p>
            <a:r>
              <a:rPr lang="ru-RU" dirty="0"/>
              <a:t>Сбор статистики занял полторы минуты.</a:t>
            </a:r>
          </a:p>
          <a:p>
            <a:r>
              <a:rPr lang="ru-RU" dirty="0"/>
              <a:t>План выполнения запроса пошел по «быстрому сценарию»</a:t>
            </a:r>
          </a:p>
          <a:p>
            <a:r>
              <a:rPr lang="ru-RU" dirty="0"/>
              <a:t>Он выполнился за доли мили секунды.</a:t>
            </a:r>
          </a:p>
          <a:p>
            <a:r>
              <a:rPr lang="ru-RU" dirty="0"/>
              <a:t>Давайте попробуем выставить наш новый параметр.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861353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 как?</a:t>
            </a:r>
          </a:p>
          <a:p>
            <a:r>
              <a:rPr lang="ru-RU" dirty="0"/>
              <a:t>Разберем по пунктам.</a:t>
            </a:r>
          </a:p>
          <a:p>
            <a:r>
              <a:rPr lang="en-US" dirty="0"/>
              <a:t>SSM </a:t>
            </a:r>
            <a:r>
              <a:rPr lang="ru-RU" dirty="0"/>
              <a:t>применяется</a:t>
            </a:r>
            <a:br>
              <a:rPr lang="ru-RU" dirty="0"/>
            </a:br>
            <a:r>
              <a:rPr lang="ru-RU" dirty="0"/>
              <a:t>Во первых, когда у нас недостаточно точная статистика при максимальном </a:t>
            </a:r>
            <a:r>
              <a:rPr lang="en-US" dirty="0"/>
              <a:t>DST</a:t>
            </a:r>
            <a:r>
              <a:rPr lang="ru-RU" dirty="0"/>
              <a:t> ( например гигантская таблица)</a:t>
            </a:r>
          </a:p>
          <a:p>
            <a:r>
              <a:rPr lang="ru-RU" dirty="0"/>
              <a:t>Второй вариант когда статистика точная.</a:t>
            </a:r>
          </a:p>
          <a:p>
            <a:r>
              <a:rPr lang="ru-RU" dirty="0"/>
              <a:t>Но хочется понизить значение ДСТ.</a:t>
            </a:r>
          </a:p>
          <a:p>
            <a:r>
              <a:rPr lang="ru-RU" dirty="0"/>
              <a:t>Сохранив при этом точность статистики.</a:t>
            </a:r>
          </a:p>
          <a:p>
            <a:br>
              <a:rPr lang="ru-RU" dirty="0"/>
            </a:br>
            <a:r>
              <a:rPr lang="ru-RU" dirty="0"/>
              <a:t>Для этого сравним реальное значение числа различных в собранной статистике с реальным значением в таблице при помощи запроса.</a:t>
            </a:r>
            <a:br>
              <a:rPr lang="ru-RU" dirty="0"/>
            </a:b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8397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Что делать?</a:t>
            </a:r>
          </a:p>
          <a:p>
            <a:r>
              <a:rPr lang="ru-RU" dirty="0"/>
              <a:t>Надо определить </a:t>
            </a:r>
          </a:p>
          <a:p>
            <a:r>
              <a:rPr lang="ru-RU" dirty="0"/>
              <a:t>Какой объём выборки будет достаточным.</a:t>
            </a:r>
          </a:p>
          <a:p>
            <a:r>
              <a:rPr lang="ru-RU" dirty="0"/>
              <a:t>Экспериментально начать понижать </a:t>
            </a:r>
            <a:r>
              <a:rPr lang="ru-RU" dirty="0" err="1"/>
              <a:t>дст</a:t>
            </a:r>
            <a:r>
              <a:rPr lang="ru-RU" dirty="0"/>
              <a:t> повышая множитель пропорционально, </a:t>
            </a:r>
            <a:br>
              <a:rPr lang="ru-RU" dirty="0"/>
            </a:br>
            <a:r>
              <a:rPr lang="ru-RU" dirty="0"/>
              <a:t>Нормально если для сохранения достаточной выборки конечный размер выборки становится больше.</a:t>
            </a:r>
          </a:p>
          <a:p>
            <a:r>
              <a:rPr lang="ru-RU" dirty="0"/>
              <a:t>Давайте покажу наглядно.</a:t>
            </a:r>
          </a:p>
        </p:txBody>
      </p:sp>
    </p:spTree>
    <p:extLst>
      <p:ext uri="{BB962C8B-B14F-4D97-AF65-F5344CB8AC3E}">
        <p14:creationId xmlns:p14="http://schemas.microsoft.com/office/powerpoint/2010/main" val="2892069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ходе проведения экспериментов явно видно</a:t>
            </a:r>
          </a:p>
          <a:p>
            <a:r>
              <a:rPr lang="ru-RU" dirty="0"/>
              <a:t>Что для нашего примера имеется практически линейная зависимость</a:t>
            </a:r>
          </a:p>
          <a:p>
            <a:r>
              <a:rPr lang="ru-RU" dirty="0"/>
              <a:t>Чем ниже </a:t>
            </a:r>
            <a:r>
              <a:rPr lang="ru-RU" dirty="0" err="1"/>
              <a:t>дст</a:t>
            </a:r>
            <a:r>
              <a:rPr lang="ru-RU" dirty="0"/>
              <a:t> тем больше должна быть конечная выборка а следовательно выше Статистик семпл </a:t>
            </a:r>
            <a:r>
              <a:rPr lang="ru-RU" dirty="0" err="1"/>
              <a:t>мультиплаер</a:t>
            </a:r>
            <a:r>
              <a:rPr lang="ru-RU" dirty="0"/>
              <a:t>.</a:t>
            </a:r>
          </a:p>
          <a:p>
            <a:r>
              <a:rPr lang="ru-RU" dirty="0"/>
              <a:t>Так размер оптимальной выборки изменяется</a:t>
            </a:r>
          </a:p>
          <a:p>
            <a:r>
              <a:rPr lang="ru-RU" dirty="0"/>
              <a:t>От 750 тысяч строк, когда </a:t>
            </a:r>
            <a:r>
              <a:rPr lang="en-US" dirty="0" err="1"/>
              <a:t>ssm</a:t>
            </a:r>
            <a:r>
              <a:rPr lang="ru-RU" dirty="0"/>
              <a:t> не установлен и используется только </a:t>
            </a:r>
            <a:r>
              <a:rPr lang="en-US" dirty="0"/>
              <a:t>DST</a:t>
            </a:r>
          </a:p>
          <a:p>
            <a:r>
              <a:rPr lang="ru-RU" dirty="0"/>
              <a:t>До  чуть больше двух миллионов строк при </a:t>
            </a:r>
            <a:r>
              <a:rPr lang="ru-RU" dirty="0" err="1"/>
              <a:t>дст</a:t>
            </a:r>
            <a:r>
              <a:rPr lang="ru-RU" dirty="0"/>
              <a:t> равном 100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3509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 что же у нас получилось в итоге?</a:t>
            </a:r>
            <a:br>
              <a:rPr lang="ru-RU" dirty="0"/>
            </a:br>
            <a:r>
              <a:rPr lang="ru-RU" dirty="0"/>
              <a:t>Рассмотрим один из экспериментов при низких значениях </a:t>
            </a:r>
            <a:r>
              <a:rPr lang="ru-RU" dirty="0" err="1"/>
              <a:t>дст</a:t>
            </a:r>
            <a:endParaRPr lang="ru-RU" dirty="0"/>
          </a:p>
          <a:p>
            <a:r>
              <a:rPr lang="ru-RU" dirty="0" err="1"/>
              <a:t>Дст</a:t>
            </a:r>
            <a:r>
              <a:rPr lang="ru-RU" dirty="0"/>
              <a:t> выставляем в 125, </a:t>
            </a:r>
            <a:r>
              <a:rPr lang="ru-RU" dirty="0" err="1"/>
              <a:t>ссм</a:t>
            </a:r>
            <a:r>
              <a:rPr lang="ru-RU" dirty="0"/>
              <a:t> в 58  и запускаем сбор статистики</a:t>
            </a:r>
            <a:br>
              <a:rPr lang="ru-RU" dirty="0"/>
            </a:br>
            <a:r>
              <a:rPr lang="ru-RU" dirty="0"/>
              <a:t>Можно заметить, что он занял в 3 раза больше времени из за роста выборки.</a:t>
            </a:r>
          </a:p>
          <a:p>
            <a:r>
              <a:rPr lang="ru-RU" dirty="0"/>
              <a:t>Но результаты выполнения запроса показывают, что запрос выполняется по быстрому плану запроса.</a:t>
            </a:r>
          </a:p>
          <a:p>
            <a:r>
              <a:rPr lang="ru-RU" dirty="0"/>
              <a:t>Это значит, что статистика осталась детальной при уменьшении значения ДСТ в 20 раз.</a:t>
            </a:r>
          </a:p>
        </p:txBody>
      </p:sp>
    </p:spTree>
    <p:extLst>
      <p:ext uri="{BB962C8B-B14F-4D97-AF65-F5344CB8AC3E}">
        <p14:creationId xmlns:p14="http://schemas.microsoft.com/office/powerpoint/2010/main" val="10983617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Таким образом подытожим</a:t>
            </a:r>
          </a:p>
          <a:p>
            <a:r>
              <a:rPr lang="ru-RU" dirty="0"/>
              <a:t>Сегодня вы узнали как можно расширить функционал ДСТ при помощи нового параметра.</a:t>
            </a:r>
          </a:p>
          <a:p>
            <a:r>
              <a:rPr lang="ru-RU" dirty="0"/>
              <a:t>Получили </a:t>
            </a:r>
            <a:r>
              <a:rPr lang="ru-RU" dirty="0" err="1"/>
              <a:t>гайд</a:t>
            </a:r>
            <a:r>
              <a:rPr lang="ru-RU" dirty="0"/>
              <a:t> как его внедрить в </a:t>
            </a:r>
            <a:r>
              <a:rPr lang="ru-RU" dirty="0" err="1"/>
              <a:t>постгрес</a:t>
            </a:r>
            <a:endParaRPr lang="ru-RU" dirty="0"/>
          </a:p>
          <a:p>
            <a:r>
              <a:rPr lang="ru-RU" dirty="0"/>
              <a:t>Разобрали когда и как применять это решение </a:t>
            </a:r>
          </a:p>
          <a:p>
            <a:r>
              <a:rPr lang="ru-RU" dirty="0"/>
              <a:t>И получили возможность сбалансировать объём хранимой статистики и необходимый уровень детализации</a:t>
            </a:r>
          </a:p>
        </p:txBody>
      </p:sp>
    </p:spTree>
    <p:extLst>
      <p:ext uri="{BB962C8B-B14F-4D97-AF65-F5344CB8AC3E}">
        <p14:creationId xmlns:p14="http://schemas.microsoft.com/office/powerpoint/2010/main" val="10465540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15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Первая это Мой путь. </a:t>
            </a:r>
          </a:p>
          <a:p>
            <a:r>
              <a:rPr lang="ru-RU" dirty="0"/>
              <a:t> Разработка систем </a:t>
            </a:r>
            <a:r>
              <a:rPr lang="ru-RU" dirty="0" err="1"/>
              <a:t>вибродиагностики</a:t>
            </a:r>
            <a:r>
              <a:rPr lang="ru-RU" dirty="0"/>
              <a:t> газотурбинных двигателей на базе института научила. Что без понимания предметной далеко не уедешь.</a:t>
            </a:r>
            <a:br>
              <a:rPr lang="ru-RU" dirty="0"/>
            </a:br>
            <a:r>
              <a:rPr lang="ru-RU" dirty="0"/>
              <a:t> Создание систем неразрушающего контроля и стендового оборудование для электроподвижных составов дала чёткое понимание, что проблему нужно чётко определить</a:t>
            </a:r>
          </a:p>
          <a:p>
            <a:r>
              <a:rPr lang="ru-RU" dirty="0"/>
              <a:t> Затем разрабатывал</a:t>
            </a:r>
            <a:r>
              <a:rPr lang="en-US" dirty="0"/>
              <a:t> </a:t>
            </a:r>
            <a:r>
              <a:rPr lang="ru-RU" dirty="0"/>
              <a:t>прошивки для Энтерпрайз </a:t>
            </a:r>
            <a:r>
              <a:rPr lang="ru-RU" dirty="0" err="1"/>
              <a:t>ссд</a:t>
            </a:r>
            <a:r>
              <a:rPr lang="ru-RU" dirty="0"/>
              <a:t> в </a:t>
            </a:r>
            <a:r>
              <a:rPr lang="ru-RU" dirty="0" err="1"/>
              <a:t>Хайникс</a:t>
            </a:r>
            <a:r>
              <a:rPr lang="ru-RU" dirty="0"/>
              <a:t>. Там нужен был чёткий результат.  </a:t>
            </a:r>
          </a:p>
          <a:p>
            <a:endParaRPr lang="ru-RU" dirty="0"/>
          </a:p>
          <a:p>
            <a:r>
              <a:rPr lang="ru-RU" dirty="0"/>
              <a:t>Поэтому придя в </a:t>
            </a:r>
            <a:r>
              <a:rPr lang="ru-RU" dirty="0" err="1"/>
              <a:t>Тантор</a:t>
            </a:r>
            <a:r>
              <a:rPr lang="ru-RU" dirty="0"/>
              <a:t> </a:t>
            </a:r>
            <a:r>
              <a:rPr lang="ru-RU" dirty="0" err="1"/>
              <a:t>Лабс</a:t>
            </a:r>
            <a:r>
              <a:rPr lang="ru-RU" dirty="0"/>
              <a:t> я сохранил свой практический и низкоуровневый подход. Это имеет свои плюсы. Я подмечаю те подводные камни, которые для моих коллег могли показаться очевидными и априорными.</a:t>
            </a:r>
          </a:p>
          <a:p>
            <a:r>
              <a:rPr lang="ru-RU" dirty="0"/>
              <a:t>Поэтому все ключевые моменты которые могла бы вызвать дополнительные вопросы будут подсвечены. Что поможет слушателю остаться в потоке и иметь возможность использовать этот материал, как подробный </a:t>
            </a:r>
            <a:r>
              <a:rPr lang="ru-RU" dirty="0" err="1"/>
              <a:t>гайд</a:t>
            </a:r>
            <a:r>
              <a:rPr lang="ru-RU" dirty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1530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statistics target –</a:t>
            </a:r>
            <a:r>
              <a:rPr lang="ru-RU" dirty="0"/>
              <a:t>параметр вокруг которого строится вся тема доклада.</a:t>
            </a:r>
          </a:p>
          <a:p>
            <a:r>
              <a:rPr lang="ru-RU" dirty="0"/>
              <a:t>Он задаёт </a:t>
            </a:r>
            <a:r>
              <a:rPr lang="ru-RU" b="1" dirty="0"/>
              <a:t>«детализацию» статистики</a:t>
            </a:r>
            <a:r>
              <a:rPr lang="ru-RU" dirty="0"/>
              <a:t> по умолчанию для столбцов.</a:t>
            </a:r>
          </a:p>
          <a:p>
            <a:r>
              <a:rPr lang="ru-RU" dirty="0" err="1"/>
              <a:t>PostgreSQL</a:t>
            </a:r>
            <a:r>
              <a:rPr lang="ru-RU" dirty="0"/>
              <a:t> при выполнении команды ANALYZE случайным образом выбирает столбцы.</a:t>
            </a:r>
          </a:p>
          <a:p>
            <a:r>
              <a:rPr lang="ru-RU" dirty="0"/>
              <a:t>Размер выборки определяется по Формул </a:t>
            </a:r>
          </a:p>
          <a:p>
            <a:r>
              <a:rPr lang="ru-RU" dirty="0"/>
              <a:t>300 × </a:t>
            </a:r>
            <a:r>
              <a:rPr lang="ru-RU" dirty="0" err="1"/>
              <a:t>default_statistics_target</a:t>
            </a:r>
            <a:r>
              <a:rPr lang="ru-RU" dirty="0"/>
              <a:t> строк из каждой таблицы для анализа.</a:t>
            </a:r>
          </a:p>
          <a:p>
            <a:r>
              <a:rPr lang="ru-RU" dirty="0"/>
              <a:t>при значении DST по умолчанию 100 это 30 000 строк.</a:t>
            </a:r>
          </a:p>
          <a:p>
            <a:r>
              <a:rPr lang="ru-RU" dirty="0"/>
              <a:t>Также.</a:t>
            </a:r>
          </a:p>
          <a:p>
            <a:pPr lvl="1"/>
            <a:r>
              <a:rPr lang="ru-RU" dirty="0"/>
              <a:t>Для каждого столбца хранится не более </a:t>
            </a:r>
            <a:r>
              <a:rPr lang="ru-RU" dirty="0" err="1"/>
              <a:t>default_statistics_target</a:t>
            </a:r>
            <a:r>
              <a:rPr lang="ru-RU" dirty="0"/>
              <a:t> наиболее частых значений (</a:t>
            </a:r>
            <a:r>
              <a:rPr lang="ru-RU" dirty="0" err="1"/>
              <a:t>Most</a:t>
            </a:r>
            <a:r>
              <a:rPr lang="ru-RU" dirty="0"/>
              <a:t> </a:t>
            </a:r>
            <a:r>
              <a:rPr lang="ru-RU" dirty="0" err="1"/>
              <a:t>Common</a:t>
            </a:r>
            <a:r>
              <a:rPr lang="ru-RU" dirty="0"/>
              <a:t> </a:t>
            </a:r>
            <a:r>
              <a:rPr lang="ru-RU" dirty="0" err="1"/>
              <a:t>Values</a:t>
            </a:r>
            <a:r>
              <a:rPr lang="ru-RU" dirty="0"/>
              <a:t>, MCV) и их частот.</a:t>
            </a:r>
          </a:p>
          <a:p>
            <a:pPr lvl="1"/>
            <a:r>
              <a:rPr lang="ru-RU" dirty="0"/>
              <a:t>Когда строится гистограмма распределения значений столбца. Он определяет количество «корзин»(</a:t>
            </a:r>
            <a:r>
              <a:rPr lang="ru-RU" dirty="0" err="1"/>
              <a:t>bins</a:t>
            </a:r>
            <a:r>
              <a:rPr lang="ru-RU" dirty="0"/>
              <a:t>).</a:t>
            </a:r>
          </a:p>
          <a:p>
            <a:pPr lvl="1"/>
            <a:r>
              <a:rPr lang="ru-RU" dirty="0"/>
              <a:t>Грубо говоря, гистограмма делит все остальные значения. (которые не попали в список MCV).</a:t>
            </a:r>
            <a:br>
              <a:rPr lang="ru-RU" dirty="0"/>
            </a:br>
            <a:r>
              <a:rPr lang="ru-RU" dirty="0"/>
              <a:t>на диапазоны с примерно равным количеством записей​</a:t>
            </a:r>
          </a:p>
          <a:p>
            <a:pPr lvl="1"/>
            <a:r>
              <a:rPr lang="ru-RU" dirty="0"/>
              <a:t>Дополнительно влияет на скалярные метрики.</a:t>
            </a:r>
          </a:p>
          <a:p>
            <a:pPr lvl="1"/>
            <a:r>
              <a:rPr lang="ru-RU" dirty="0"/>
              <a:t> оценка числа различных значений (NDV), средняя длина значения и другие.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297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общем случае это можно представить так</a:t>
            </a:r>
          </a:p>
          <a:p>
            <a:r>
              <a:rPr lang="ru-RU" dirty="0"/>
              <a:t>Функция </a:t>
            </a:r>
            <a:r>
              <a:rPr lang="en-US" dirty="0"/>
              <a:t>Analyze </a:t>
            </a:r>
            <a:r>
              <a:rPr lang="ru-RU" dirty="0"/>
              <a:t>вызывается пользователем или автоматически</a:t>
            </a:r>
          </a:p>
          <a:p>
            <a:r>
              <a:rPr lang="ru-RU" dirty="0"/>
              <a:t>Опираясь на значение </a:t>
            </a:r>
            <a:r>
              <a:rPr lang="en-US" dirty="0"/>
              <a:t>DST</a:t>
            </a:r>
            <a:r>
              <a:rPr lang="ru-RU" dirty="0"/>
              <a:t> определяется размер выборки и детализация сохраняемой статистики. </a:t>
            </a:r>
          </a:p>
          <a:p>
            <a:r>
              <a:rPr lang="ru-RU" dirty="0"/>
              <a:t>Закончив сбор статистики она сохраняется для дальнейшего использования планировщиком и оптимизатором запросов</a:t>
            </a:r>
          </a:p>
        </p:txBody>
      </p:sp>
    </p:spTree>
    <p:extLst>
      <p:ext uri="{BB962C8B-B14F-4D97-AF65-F5344CB8AC3E}">
        <p14:creationId xmlns:p14="http://schemas.microsoft.com/office/powerpoint/2010/main" val="2240734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Каждая часть статистики используется  планировщиком в разных условиях.</a:t>
            </a:r>
          </a:p>
          <a:p>
            <a:r>
              <a:rPr lang="ru-RU" dirty="0"/>
              <a:t>Когда нужно выбрать значения которые равны какому то значению, он обращается к наиболее частым значениям</a:t>
            </a:r>
          </a:p>
          <a:p>
            <a:r>
              <a:rPr lang="ru-RU" dirty="0"/>
              <a:t>В случае оценки селективности диапазона или неравенства  нам уже пригодится гистограмма</a:t>
            </a:r>
          </a:p>
          <a:p>
            <a:r>
              <a:rPr lang="ru-RU" dirty="0"/>
              <a:t>А скалярные метрики активно участвуют в операциях соединений и </a:t>
            </a:r>
            <a:r>
              <a:rPr lang="ru-RU" dirty="0" err="1"/>
              <a:t>аггрегации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8031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Перед тем как перейти к проблеме, рассмотрим другие подходы.</a:t>
            </a:r>
          </a:p>
          <a:p>
            <a:r>
              <a:rPr lang="ru-RU" dirty="0"/>
              <a:t>Как другие </a:t>
            </a:r>
            <a:r>
              <a:rPr lang="ru-RU" dirty="0" err="1"/>
              <a:t>субд</a:t>
            </a:r>
            <a:r>
              <a:rPr lang="ru-RU" dirty="0"/>
              <a:t> подошли к сбору статистики, и есть ли там аналогичный </a:t>
            </a:r>
            <a:r>
              <a:rPr lang="en-US" dirty="0"/>
              <a:t>DST</a:t>
            </a:r>
            <a:r>
              <a:rPr lang="ru-RU" dirty="0"/>
              <a:t> функционал. Рассмотрим 3 из них.</a:t>
            </a:r>
          </a:p>
        </p:txBody>
      </p:sp>
    </p:spTree>
    <p:extLst>
      <p:ext uri="{BB962C8B-B14F-4D97-AF65-F5344CB8AC3E}">
        <p14:creationId xmlns:p14="http://schemas.microsoft.com/office/powerpoint/2010/main" val="3068557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dirty="0">
                <a:effectLst/>
                <a:latin typeface="+mj-lt"/>
                <a:ea typeface="+mj-ea"/>
                <a:cs typeface="+mj-cs"/>
                <a:sym typeface="Calibri"/>
              </a:rPr>
              <a:t>Первый это </a:t>
            </a:r>
            <a:r>
              <a:rPr lang="en-US" sz="1200" dirty="0">
                <a:effectLst/>
                <a:latin typeface="+mj-lt"/>
                <a:ea typeface="+mj-ea"/>
                <a:cs typeface="+mj-cs"/>
                <a:sym typeface="Calibri"/>
              </a:rPr>
              <a:t>SQL server </a:t>
            </a:r>
            <a:r>
              <a:rPr lang="ru-RU" sz="1200" dirty="0">
                <a:effectLst/>
                <a:latin typeface="+mj-lt"/>
                <a:ea typeface="+mj-ea"/>
                <a:cs typeface="+mj-cs"/>
                <a:sym typeface="Calibri"/>
              </a:rPr>
              <a:t>от </a:t>
            </a:r>
            <a:r>
              <a:rPr lang="ru-RU" sz="1200" dirty="0" err="1">
                <a:effectLst/>
                <a:latin typeface="+mj-lt"/>
                <a:ea typeface="+mj-ea"/>
                <a:cs typeface="+mj-cs"/>
                <a:sym typeface="Calibri"/>
              </a:rPr>
              <a:t>майкрософт</a:t>
            </a:r>
            <a:endParaRPr lang="ru-RU" sz="1200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lang="ru-RU" sz="1200" dirty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ru-RU" sz="1200" dirty="0">
                <a:effectLst/>
                <a:latin typeface="+mj-lt"/>
                <a:ea typeface="+mj-ea"/>
                <a:cs typeface="+mj-cs"/>
                <a:sym typeface="Calibri"/>
              </a:rPr>
              <a:t>Статистика здесь собирается автоматически при создании индексов или при изменении достаточного количества данных.</a:t>
            </a:r>
          </a:p>
          <a:p>
            <a:r>
              <a:rPr lang="ru-RU" sz="1200" dirty="0">
                <a:effectLst/>
                <a:latin typeface="+mj-lt"/>
                <a:ea typeface="+mj-ea"/>
                <a:cs typeface="+mj-cs"/>
                <a:sym typeface="Calibri"/>
              </a:rPr>
              <a:t>Количество корзин ниже чем у </a:t>
            </a:r>
            <a:r>
              <a:rPr lang="ru-RU" sz="1200" dirty="0" err="1">
                <a:effectLst/>
                <a:latin typeface="+mj-lt"/>
                <a:ea typeface="+mj-ea"/>
                <a:cs typeface="+mj-cs"/>
                <a:sym typeface="Calibri"/>
              </a:rPr>
              <a:t>постгрес</a:t>
            </a:r>
            <a:r>
              <a:rPr lang="ru-RU" sz="1200" dirty="0">
                <a:effectLst/>
                <a:latin typeface="+mj-lt"/>
                <a:ea typeface="+mj-ea"/>
                <a:cs typeface="+mj-cs"/>
                <a:sym typeface="Calibri"/>
              </a:rPr>
              <a:t> всего 200 и называются они здесь шаги.</a:t>
            </a:r>
          </a:p>
          <a:p>
            <a:r>
              <a:rPr lang="ru-RU" sz="1200" dirty="0">
                <a:effectLst/>
                <a:latin typeface="+mj-lt"/>
                <a:ea typeface="+mj-ea"/>
                <a:cs typeface="+mj-cs"/>
                <a:sym typeface="Calibri"/>
              </a:rPr>
              <a:t>Размер выборки выбирается автоматически, но есть механизмы для ручной настройки</a:t>
            </a:r>
          </a:p>
          <a:p>
            <a:r>
              <a:rPr lang="ru-RU" sz="1200" dirty="0">
                <a:effectLst/>
                <a:latin typeface="+mj-lt"/>
                <a:ea typeface="+mj-ea"/>
                <a:cs typeface="+mj-cs"/>
                <a:sym typeface="Calibri"/>
              </a:rPr>
              <a:t>Так же есть аналог наиболее частых значений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9440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hyperlink" Target="https://tantorlabs.ru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B617C7D-A811-BDC0-C63F-6248ADA9187B}"/>
              </a:ext>
            </a:extLst>
          </p:cNvPr>
          <p:cNvSpPr/>
          <p:nvPr userDrawn="1"/>
        </p:nvSpPr>
        <p:spPr>
          <a:xfrm flipH="1">
            <a:off x="588962" y="-22225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25" name="Прямая соединительная линия 17">
            <a:extLst>
              <a:ext uri="{FF2B5EF4-FFF2-40B4-BE49-F238E27FC236}">
                <a16:creationId xmlns:a16="http://schemas.microsoft.com/office/drawing/2014/main" id="{5570D61F-D00B-F72E-1F53-4995CA764908}"/>
              </a:ext>
            </a:extLst>
          </p:cNvPr>
          <p:cNvSpPr/>
          <p:nvPr userDrawn="1"/>
        </p:nvSpPr>
        <p:spPr>
          <a:xfrm flipH="1">
            <a:off x="10570524" y="-44450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28" name="Текст 17">
            <a:extLst>
              <a:ext uri="{FF2B5EF4-FFF2-40B4-BE49-F238E27FC236}">
                <a16:creationId xmlns:a16="http://schemas.microsoft.com/office/drawing/2014/main" id="{FD13273E-DFB7-3D87-C227-A6D0966FB9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55" y="4806967"/>
            <a:ext cx="8179117" cy="122940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091AE8-C4B6-4BB3-3B0B-6D5E39E56D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04DD21-AF7F-2FDF-2052-DD1E84082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570532" y="3429000"/>
            <a:ext cx="1621465" cy="3429000"/>
          </a:xfrm>
          <a:prstGeom prst="rect">
            <a:avLst/>
          </a:prstGeom>
        </p:spPr>
      </p:pic>
      <p:sp>
        <p:nvSpPr>
          <p:cNvPr id="4" name="Прямая соединительная линия 17">
            <a:extLst>
              <a:ext uri="{FF2B5EF4-FFF2-40B4-BE49-F238E27FC236}">
                <a16:creationId xmlns:a16="http://schemas.microsoft.com/office/drawing/2014/main" id="{2CDDC6B2-1B0F-8326-2212-CC0F76596D85}"/>
              </a:ext>
            </a:extLst>
          </p:cNvPr>
          <p:cNvSpPr/>
          <p:nvPr userDrawn="1"/>
        </p:nvSpPr>
        <p:spPr>
          <a:xfrm flipH="1">
            <a:off x="12191997" y="3428999"/>
            <a:ext cx="1" cy="1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B0CEF492-F708-C275-0682-FC645E87898C}"/>
              </a:ext>
            </a:extLst>
          </p:cNvPr>
          <p:cNvGrpSpPr/>
          <p:nvPr userDrawn="1"/>
        </p:nvGrpSpPr>
        <p:grpSpPr>
          <a:xfrm>
            <a:off x="588955" y="615050"/>
            <a:ext cx="2220267" cy="877847"/>
            <a:chOff x="2108783" y="1009650"/>
            <a:chExt cx="2642520" cy="1044797"/>
          </a:xfrm>
        </p:grpSpPr>
        <p:sp>
          <p:nvSpPr>
            <p:cNvPr id="6" name="Freeform: Shape 7">
              <a:extLst>
                <a:ext uri="{FF2B5EF4-FFF2-40B4-BE49-F238E27FC236}">
                  <a16:creationId xmlns:a16="http://schemas.microsoft.com/office/drawing/2014/main" id="{2D0C8401-E8C4-9E85-612E-49FD35BFEAFD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8" name="Freeform: Shape 8">
              <a:extLst>
                <a:ext uri="{FF2B5EF4-FFF2-40B4-BE49-F238E27FC236}">
                  <a16:creationId xmlns:a16="http://schemas.microsoft.com/office/drawing/2014/main" id="{A43C21C1-0622-C6B2-254C-B5E7A98A6B11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9" name="Freeform: Shape 9">
              <a:extLst>
                <a:ext uri="{FF2B5EF4-FFF2-40B4-BE49-F238E27FC236}">
                  <a16:creationId xmlns:a16="http://schemas.microsoft.com/office/drawing/2014/main" id="{ED79CB64-7654-CA2F-1BE8-F450A5F374C8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1A2BA9E-2A51-160A-B2A7-CAD447980441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BF78D9-5FD3-A70D-DC5A-5545CC560739}"/>
                </a:ext>
              </a:extLst>
            </p:cNvPr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77A0D3C-F54C-3084-96B5-9CF83C0D889F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A55EA8D-08AE-72F2-B8AD-6F86B780412A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462D90-D340-BEDF-AA4C-A493A8F57E97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</p:grpSp>
      <p:sp>
        <p:nvSpPr>
          <p:cNvPr id="17" name="Прямая соединительная линия 17">
            <a:extLst>
              <a:ext uri="{FF2B5EF4-FFF2-40B4-BE49-F238E27FC236}">
                <a16:creationId xmlns:a16="http://schemas.microsoft.com/office/drawing/2014/main" id="{626F671F-163E-2800-7150-636AC8EA8EA1}"/>
              </a:ext>
            </a:extLst>
          </p:cNvPr>
          <p:cNvSpPr/>
          <p:nvPr userDrawn="1"/>
        </p:nvSpPr>
        <p:spPr>
          <a:xfrm flipH="1">
            <a:off x="10570524" y="0"/>
            <a:ext cx="1" cy="690245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FC7112B-C360-4ED6-B5A8-2F3CC6A5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55" y="2879723"/>
            <a:ext cx="8179115" cy="1750703"/>
          </a:xfrm>
        </p:spPr>
        <p:txBody>
          <a:bodyPr anchor="b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97227847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FFDE50BC-BA77-7E59-D418-333B8A5ACA54}"/>
              </a:ext>
            </a:extLst>
          </p:cNvPr>
          <p:cNvGrpSpPr/>
          <p:nvPr userDrawn="1"/>
        </p:nvGrpSpPr>
        <p:grpSpPr>
          <a:xfrm>
            <a:off x="588956" y="614109"/>
            <a:ext cx="1469086" cy="580846"/>
            <a:chOff x="2108783" y="1009650"/>
            <a:chExt cx="2642520" cy="1044797"/>
          </a:xfrm>
        </p:grpSpPr>
        <p:sp>
          <p:nvSpPr>
            <p:cNvPr id="3" name="Freeform: Shape 7">
              <a:extLst>
                <a:ext uri="{FF2B5EF4-FFF2-40B4-BE49-F238E27FC236}">
                  <a16:creationId xmlns:a16="http://schemas.microsoft.com/office/drawing/2014/main" id="{21834215-F3DB-9431-5B51-5A96D9E1959A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4" name="Freeform: Shape 8">
              <a:extLst>
                <a:ext uri="{FF2B5EF4-FFF2-40B4-BE49-F238E27FC236}">
                  <a16:creationId xmlns:a16="http://schemas.microsoft.com/office/drawing/2014/main" id="{7D73B739-0B57-6874-D7DC-770076B2651D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5" name="Freeform: Shape 9">
              <a:extLst>
                <a:ext uri="{FF2B5EF4-FFF2-40B4-BE49-F238E27FC236}">
                  <a16:creationId xmlns:a16="http://schemas.microsoft.com/office/drawing/2014/main" id="{D0C9D30F-86B5-823B-84E5-83FBEAB4EE81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6" name="Freeform: Shape 10">
              <a:extLst>
                <a:ext uri="{FF2B5EF4-FFF2-40B4-BE49-F238E27FC236}">
                  <a16:creationId xmlns:a16="http://schemas.microsoft.com/office/drawing/2014/main" id="{D39AB07A-0537-7885-29D8-77970C020E79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8" name="Freeform: Shape 11">
              <a:extLst>
                <a:ext uri="{FF2B5EF4-FFF2-40B4-BE49-F238E27FC236}">
                  <a16:creationId xmlns:a16="http://schemas.microsoft.com/office/drawing/2014/main" id="{9B0030AF-826F-F748-A4A6-E4670F0BDFE7}"/>
                </a:ext>
              </a:extLst>
            </p:cNvPr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FE6F0D34-D97A-90E1-1CBF-351A08937654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1" name="Freeform: Shape 13">
              <a:extLst>
                <a:ext uri="{FF2B5EF4-FFF2-40B4-BE49-F238E27FC236}">
                  <a16:creationId xmlns:a16="http://schemas.microsoft.com/office/drawing/2014/main" id="{DC3055FF-0459-4181-749B-56BE66283AB5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067E288C-2705-2671-743B-64B4F4359CE7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 w="9525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</p:grpSp>
      <p:sp>
        <p:nvSpPr>
          <p:cNvPr id="23" name="Рисунок 22">
            <a:extLst>
              <a:ext uri="{FF2B5EF4-FFF2-40B4-BE49-F238E27FC236}">
                <a16:creationId xmlns:a16="http://schemas.microsoft.com/office/drawing/2014/main" id="{58537BC2-B925-DB05-8358-4AD2B8D589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31200" y="-22225"/>
            <a:ext cx="3860800" cy="688022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ru-RU" dirty="0"/>
          </a:p>
        </p:txBody>
      </p:sp>
      <p:sp>
        <p:nv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B617C7D-A811-BDC0-C63F-6248ADA9187B}"/>
              </a:ext>
            </a:extLst>
          </p:cNvPr>
          <p:cNvSpPr/>
          <p:nvPr userDrawn="1"/>
        </p:nvSpPr>
        <p:spPr>
          <a:xfrm flipH="1">
            <a:off x="588962" y="-22225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25" name="Прямая соединительная линия 17">
            <a:extLst>
              <a:ext uri="{FF2B5EF4-FFF2-40B4-BE49-F238E27FC236}">
                <a16:creationId xmlns:a16="http://schemas.microsoft.com/office/drawing/2014/main" id="{5570D61F-D00B-F72E-1F53-4995CA764908}"/>
              </a:ext>
            </a:extLst>
          </p:cNvPr>
          <p:cNvSpPr/>
          <p:nvPr userDrawn="1"/>
        </p:nvSpPr>
        <p:spPr>
          <a:xfrm flipH="1">
            <a:off x="5776755" y="-44450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26" name="Текст 17">
            <a:extLst>
              <a:ext uri="{FF2B5EF4-FFF2-40B4-BE49-F238E27FC236}">
                <a16:creationId xmlns:a16="http://schemas.microsoft.com/office/drawing/2014/main" id="{BB117B88-304A-1F97-24BC-CA168B9BF2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76754" y="5291131"/>
            <a:ext cx="2015962" cy="45640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7" name="Текст 19">
            <a:extLst>
              <a:ext uri="{FF2B5EF4-FFF2-40B4-BE49-F238E27FC236}">
                <a16:creationId xmlns:a16="http://schemas.microsoft.com/office/drawing/2014/main" id="{9FDF1C07-E4CE-E6F6-A101-436532B5AE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76754" y="5809448"/>
            <a:ext cx="2015956" cy="69875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17">
            <a:extLst>
              <a:ext uri="{FF2B5EF4-FFF2-40B4-BE49-F238E27FC236}">
                <a16:creationId xmlns:a16="http://schemas.microsoft.com/office/drawing/2014/main" id="{FD13273E-DFB7-3D87-C227-A6D0966FB97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8954" y="5291131"/>
            <a:ext cx="4613071" cy="456402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8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29" name="Текст 19">
            <a:extLst>
              <a:ext uri="{FF2B5EF4-FFF2-40B4-BE49-F238E27FC236}">
                <a16:creationId xmlns:a16="http://schemas.microsoft.com/office/drawing/2014/main" id="{B0513E3A-AB18-0DDA-878A-CABA36A2143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954" y="5809448"/>
            <a:ext cx="4613057" cy="69875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1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F7A4CE5-94C2-410D-A387-4229C686D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54" y="2380283"/>
            <a:ext cx="7203755" cy="1477342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844739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3" descr="Рисунок 33">
            <a:extLst>
              <a:ext uri="{FF2B5EF4-FFF2-40B4-BE49-F238E27FC236}">
                <a16:creationId xmlns:a16="http://schemas.microsoft.com/office/drawing/2014/main" id="{A868D869-E9BB-B118-2269-4DF04FDB4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2778567" y="4504342"/>
            <a:ext cx="1671478" cy="176760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ая соединительная линия 4">
            <a:extLst>
              <a:ext uri="{FF2B5EF4-FFF2-40B4-BE49-F238E27FC236}">
                <a16:creationId xmlns:a16="http://schemas.microsoft.com/office/drawing/2014/main" id="{5C84C6E6-0DE1-0871-39D2-3264F20EDEB5}"/>
              </a:ext>
            </a:extLst>
          </p:cNvPr>
          <p:cNvSpPr/>
          <p:nvPr userDrawn="1"/>
        </p:nvSpPr>
        <p:spPr>
          <a:xfrm>
            <a:off x="0" y="6223882"/>
            <a:ext cx="12192000" cy="1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/>
          <a:lstStyle/>
          <a:p>
            <a:pPr lvl="0"/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рямая соединительная линия 38">
            <a:extLst>
              <a:ext uri="{FF2B5EF4-FFF2-40B4-BE49-F238E27FC236}">
                <a16:creationId xmlns:a16="http://schemas.microsoft.com/office/drawing/2014/main" id="{39A4A9BA-002C-FA86-D82C-B24A38176690}"/>
              </a:ext>
            </a:extLst>
          </p:cNvPr>
          <p:cNvSpPr/>
          <p:nvPr userDrawn="1"/>
        </p:nvSpPr>
        <p:spPr>
          <a:xfrm flipH="1">
            <a:off x="4498107" y="-3108"/>
            <a:ext cx="1" cy="6864216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/>
          <a:lstStyle/>
          <a:p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948EA-1F58-4551-B6EF-E61425EE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3286125" cy="2667967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10" name="Рисунок 14">
            <a:extLst>
              <a:ext uri="{FF2B5EF4-FFF2-40B4-BE49-F238E27FC236}">
                <a16:creationId xmlns:a16="http://schemas.microsoft.com/office/drawing/2014/main" id="{9FAAB957-F36D-47E2-9C40-EF4AE961FB2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98107" y="634117"/>
            <a:ext cx="7693893" cy="5589766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ru-RU" dirty="0"/>
            </a:lvl1pPr>
          </a:lstStyle>
          <a:p>
            <a:pPr marL="0" lvl="0" indent="0" algn="ctr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5653937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1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33" descr="Рисунок 33">
            <a:extLst>
              <a:ext uri="{FF2B5EF4-FFF2-40B4-BE49-F238E27FC236}">
                <a16:creationId xmlns:a16="http://schemas.microsoft.com/office/drawing/2014/main" id="{645B1ADB-D18B-A02A-F2A7-DD1B05FB63B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0520522" y="5102859"/>
            <a:ext cx="1671478" cy="176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3" descr="Рисунок 3">
            <a:extLst>
              <a:ext uri="{FF2B5EF4-FFF2-40B4-BE49-F238E27FC236}">
                <a16:creationId xmlns:a16="http://schemas.microsoft.com/office/drawing/2014/main" id="{64850528-75F1-89BD-ADC4-EAD17658E6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512" y="615051"/>
            <a:ext cx="1458920" cy="57990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CCFDF2C-44C8-4AF5-A8E8-E54C67224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429001"/>
            <a:ext cx="11306176" cy="15103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5230488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2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ndrew-kliatskyi-ZV79vhL6ppk-unsplash.jpg" descr="andrew-kliatskyi-ZV79vhL6ppk-unsplash.jpg">
            <a:extLst>
              <a:ext uri="{FF2B5EF4-FFF2-40B4-BE49-F238E27FC236}">
                <a16:creationId xmlns:a16="http://schemas.microsoft.com/office/drawing/2014/main" id="{35C43EAA-7134-B585-60DB-65AE7F5292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2666530" y="-2685026"/>
            <a:ext cx="6858939" cy="12193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Рисунок 33" descr="Рисунок 33">
            <a:extLst>
              <a:ext uri="{FF2B5EF4-FFF2-40B4-BE49-F238E27FC236}">
                <a16:creationId xmlns:a16="http://schemas.microsoft.com/office/drawing/2014/main" id="{645B1ADB-D18B-A02A-F2A7-DD1B05FB63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0520522" y="5102859"/>
            <a:ext cx="1671478" cy="1767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3" descr="Рисунок 3">
            <a:extLst>
              <a:ext uri="{FF2B5EF4-FFF2-40B4-BE49-F238E27FC236}">
                <a16:creationId xmlns:a16="http://schemas.microsoft.com/office/drawing/2014/main" id="{64850528-75F1-89BD-ADC4-EAD17658E60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984" y="615051"/>
            <a:ext cx="1458920" cy="5799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1FC0B4-4AAA-481B-9C1E-3C709A5FE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429001"/>
            <a:ext cx="11306176" cy="15103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814318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3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вставленный-фильм.png" descr="вставленный-фильм.png">
            <a:extLst>
              <a:ext uri="{FF2B5EF4-FFF2-40B4-BE49-F238E27FC236}">
                <a16:creationId xmlns:a16="http://schemas.microsoft.com/office/drawing/2014/main" id="{735936B1-DE2E-D892-AD37-F5C57674DB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8195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57788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Прямая соединительная линия 38">
            <a:extLst>
              <a:ext uri="{FF2B5EF4-FFF2-40B4-BE49-F238E27FC236}">
                <a16:creationId xmlns:a16="http://schemas.microsoft.com/office/drawing/2014/main" id="{544D02FA-C0D6-66DB-0049-4073B3865C6D}"/>
              </a:ext>
            </a:extLst>
          </p:cNvPr>
          <p:cNvSpPr/>
          <p:nvPr userDrawn="1"/>
        </p:nvSpPr>
        <p:spPr>
          <a:xfrm>
            <a:off x="0" y="634117"/>
            <a:ext cx="12192000" cy="1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" name="Рисунок 7" descr="Рисунок 7">
            <a:extLst>
              <a:ext uri="{FF2B5EF4-FFF2-40B4-BE49-F238E27FC236}">
                <a16:creationId xmlns:a16="http://schemas.microsoft.com/office/drawing/2014/main" id="{F2413C4F-5678-77DE-7A48-E672D41548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26733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12" y="172173"/>
            <a:ext cx="714465" cy="28399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5CA10A4-A5AA-4576-BA5A-C7C57D5C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500446"/>
            <a:ext cx="11306176" cy="1434124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2642742"/>
      </p:ext>
    </p:extLst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 4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9D74109D-202B-E1C1-8120-AF0FEE17C27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4" name="Прямая соединительная линия 38">
            <a:extLst>
              <a:ext uri="{FF2B5EF4-FFF2-40B4-BE49-F238E27FC236}">
                <a16:creationId xmlns:a16="http://schemas.microsoft.com/office/drawing/2014/main" id="{544D02FA-C0D6-66DB-0049-4073B3865C6D}"/>
              </a:ext>
            </a:extLst>
          </p:cNvPr>
          <p:cNvSpPr/>
          <p:nvPr userDrawn="1"/>
        </p:nvSpPr>
        <p:spPr>
          <a:xfrm>
            <a:off x="0" y="634117"/>
            <a:ext cx="12192000" cy="1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2" name="Рисунок 7" descr="Рисунок 7">
            <a:extLst>
              <a:ext uri="{FF2B5EF4-FFF2-40B4-BE49-F238E27FC236}">
                <a16:creationId xmlns:a16="http://schemas.microsoft.com/office/drawing/2014/main" id="{AE6E80F7-FCB9-85A2-CDC6-24AD76F0AD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26733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12" y="172173"/>
            <a:ext cx="714465" cy="28399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74A1B4D-FAE6-4DF4-ACC8-D5AACD312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3429001"/>
            <a:ext cx="11306176" cy="1510342"/>
          </a:xfrm>
        </p:spPr>
        <p:txBody>
          <a:bodyPr anchor="b" anchorCtr="0">
            <a:no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92153380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278304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B617C7D-A811-BDC0-C63F-6248ADA9187B}"/>
              </a:ext>
            </a:extLst>
          </p:cNvPr>
          <p:cNvSpPr/>
          <p:nvPr userDrawn="1"/>
        </p:nvSpPr>
        <p:spPr>
          <a:xfrm flipH="1">
            <a:off x="588962" y="-22225"/>
            <a:ext cx="1" cy="6902450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B091AE8-C4B6-4BB3-3B0B-6D5E39E56DB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04DD21-AF7F-2FDF-2052-DD1E84082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0570532" y="3429000"/>
            <a:ext cx="1621465" cy="3429000"/>
          </a:xfrm>
          <a:prstGeom prst="rect">
            <a:avLst/>
          </a:prstGeom>
        </p:spPr>
      </p:pic>
      <p:sp>
        <p:nvSpPr>
          <p:cNvPr id="4" name="Прямая соединительная линия 17">
            <a:extLst>
              <a:ext uri="{FF2B5EF4-FFF2-40B4-BE49-F238E27FC236}">
                <a16:creationId xmlns:a16="http://schemas.microsoft.com/office/drawing/2014/main" id="{2CDDC6B2-1B0F-8326-2212-CC0F76596D85}"/>
              </a:ext>
            </a:extLst>
          </p:cNvPr>
          <p:cNvSpPr/>
          <p:nvPr userDrawn="1"/>
        </p:nvSpPr>
        <p:spPr>
          <a:xfrm flipH="1">
            <a:off x="12191997" y="3428999"/>
            <a:ext cx="1" cy="1"/>
          </a:xfrm>
          <a:prstGeom prst="line">
            <a:avLst/>
          </a:prstGeom>
          <a:ln w="12700">
            <a:solidFill>
              <a:srgbClr val="FFFFFF">
                <a:alpha val="2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933EFF-09CE-69F0-C8BF-3DA56E45ACDA}"/>
              </a:ext>
            </a:extLst>
          </p:cNvPr>
          <p:cNvSpPr txBox="1"/>
          <p:nvPr userDrawn="1"/>
        </p:nvSpPr>
        <p:spPr>
          <a:xfrm>
            <a:off x="4718126" y="6000990"/>
            <a:ext cx="1917192" cy="2769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0" rIns="0" bIns="0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CC3B03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  <a:hlinkClick r:id="rId4"/>
              </a:rPr>
              <a:t>www.tantorlabs.ru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CC3B03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16D7A44E-993D-B5E1-A2F1-C2A1773CBCF3}"/>
              </a:ext>
            </a:extLst>
          </p:cNvPr>
          <p:cNvGrpSpPr/>
          <p:nvPr userDrawn="1"/>
        </p:nvGrpSpPr>
        <p:grpSpPr>
          <a:xfrm>
            <a:off x="588955" y="615050"/>
            <a:ext cx="2220267" cy="877847"/>
            <a:chOff x="2108783" y="1009650"/>
            <a:chExt cx="2642520" cy="1044797"/>
          </a:xfrm>
          <a:solidFill>
            <a:schemeClr val="bg1"/>
          </a:solidFill>
        </p:grpSpPr>
        <p:sp>
          <p:nvSpPr>
            <p:cNvPr id="9" name="Freeform: Shape 7">
              <a:extLst>
                <a:ext uri="{FF2B5EF4-FFF2-40B4-BE49-F238E27FC236}">
                  <a16:creationId xmlns:a16="http://schemas.microsoft.com/office/drawing/2014/main" id="{70C3EBF5-17C8-1F1C-77E2-C2DB2F3EA3EF}"/>
                </a:ext>
              </a:extLst>
            </p:cNvPr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>
                <a:gd name="connsiteX0" fmla="*/ 122873 w 245840"/>
                <a:gd name="connsiteY0" fmla="*/ 0 h 614552"/>
                <a:gd name="connsiteX1" fmla="*/ 0 w 245840"/>
                <a:gd name="connsiteY1" fmla="*/ 0 h 614552"/>
                <a:gd name="connsiteX2" fmla="*/ 0 w 245840"/>
                <a:gd name="connsiteY2" fmla="*/ 368713 h 614552"/>
                <a:gd name="connsiteX3" fmla="*/ 245840 w 245840"/>
                <a:gd name="connsiteY3" fmla="*/ 614553 h 614552"/>
                <a:gd name="connsiteX4" fmla="*/ 245840 w 245840"/>
                <a:gd name="connsiteY4" fmla="*/ 491776 h 614552"/>
                <a:gd name="connsiteX5" fmla="*/ 122968 w 245840"/>
                <a:gd name="connsiteY5" fmla="*/ 368903 h 614552"/>
                <a:gd name="connsiteX6" fmla="*/ 122968 w 245840"/>
                <a:gd name="connsiteY6" fmla="*/ 246031 h 614552"/>
                <a:gd name="connsiteX7" fmla="*/ 245840 w 245840"/>
                <a:gd name="connsiteY7" fmla="*/ 246031 h 614552"/>
                <a:gd name="connsiteX8" fmla="*/ 245840 w 245840"/>
                <a:gd name="connsiteY8" fmla="*/ 123158 h 614552"/>
                <a:gd name="connsiteX9" fmla="*/ 122968 w 245840"/>
                <a:gd name="connsiteY9" fmla="*/ 123158 h 614552"/>
                <a:gd name="connsiteX10" fmla="*/ 122968 w 245840"/>
                <a:gd name="connsiteY10" fmla="*/ 95 h 614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5840" h="614552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1" name="Freeform: Shape 8">
              <a:extLst>
                <a:ext uri="{FF2B5EF4-FFF2-40B4-BE49-F238E27FC236}">
                  <a16:creationId xmlns:a16="http://schemas.microsoft.com/office/drawing/2014/main" id="{14A4EDC7-E02F-B58B-510C-C4DC46026545}"/>
                </a:ext>
              </a:extLst>
            </p:cNvPr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>
                <a:gd name="connsiteX0" fmla="*/ 245840 w 491680"/>
                <a:gd name="connsiteY0" fmla="*/ 368713 h 491680"/>
                <a:gd name="connsiteX1" fmla="*/ 122968 w 491680"/>
                <a:gd name="connsiteY1" fmla="*/ 245840 h 491680"/>
                <a:gd name="connsiteX2" fmla="*/ 245840 w 491680"/>
                <a:gd name="connsiteY2" fmla="*/ 122968 h 491680"/>
                <a:gd name="connsiteX3" fmla="*/ 368713 w 491680"/>
                <a:gd name="connsiteY3" fmla="*/ 245840 h 491680"/>
                <a:gd name="connsiteX4" fmla="*/ 245840 w 491680"/>
                <a:gd name="connsiteY4" fmla="*/ 368713 h 491680"/>
                <a:gd name="connsiteX5" fmla="*/ 245840 w 491680"/>
                <a:gd name="connsiteY5" fmla="*/ 0 h 491680"/>
                <a:gd name="connsiteX6" fmla="*/ 0 w 491680"/>
                <a:gd name="connsiteY6" fmla="*/ 245840 h 491680"/>
                <a:gd name="connsiteX7" fmla="*/ 245840 w 491680"/>
                <a:gd name="connsiteY7" fmla="*/ 491681 h 491680"/>
                <a:gd name="connsiteX8" fmla="*/ 491680 w 491680"/>
                <a:gd name="connsiteY8" fmla="*/ 245840 h 491680"/>
                <a:gd name="connsiteX9" fmla="*/ 245840 w 491680"/>
                <a:gd name="connsiteY9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1680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1B15A39D-7DFB-0450-99D3-7CE292B0011D}"/>
                </a:ext>
              </a:extLst>
            </p:cNvPr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>
                <a:gd name="connsiteX0" fmla="*/ 95 w 245840"/>
                <a:gd name="connsiteY0" fmla="*/ 245745 h 491585"/>
                <a:gd name="connsiteX1" fmla="*/ 95 w 245840"/>
                <a:gd name="connsiteY1" fmla="*/ 491585 h 491585"/>
                <a:gd name="connsiteX2" fmla="*/ 122968 w 245840"/>
                <a:gd name="connsiteY2" fmla="*/ 491585 h 491585"/>
                <a:gd name="connsiteX3" fmla="*/ 122968 w 245840"/>
                <a:gd name="connsiteY3" fmla="*/ 245745 h 491585"/>
                <a:gd name="connsiteX4" fmla="*/ 245840 w 245840"/>
                <a:gd name="connsiteY4" fmla="*/ 122873 h 491585"/>
                <a:gd name="connsiteX5" fmla="*/ 245840 w 245840"/>
                <a:gd name="connsiteY5" fmla="*/ 0 h 491585"/>
                <a:gd name="connsiteX6" fmla="*/ 0 w 245840"/>
                <a:gd name="connsiteY6" fmla="*/ 245840 h 4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840" h="491585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FCE2EDCA-54A9-9178-C5FA-3DDC847AB4F3}"/>
                </a:ext>
              </a:extLst>
            </p:cNvPr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>
                <a:gd name="connsiteX0" fmla="*/ 245840 w 491585"/>
                <a:gd name="connsiteY0" fmla="*/ 368713 h 491680"/>
                <a:gd name="connsiteX1" fmla="*/ 122968 w 491585"/>
                <a:gd name="connsiteY1" fmla="*/ 245840 h 491680"/>
                <a:gd name="connsiteX2" fmla="*/ 245840 w 491585"/>
                <a:gd name="connsiteY2" fmla="*/ 122968 h 491680"/>
                <a:gd name="connsiteX3" fmla="*/ 368713 w 491585"/>
                <a:gd name="connsiteY3" fmla="*/ 245840 h 491680"/>
                <a:gd name="connsiteX4" fmla="*/ 245840 w 491585"/>
                <a:gd name="connsiteY4" fmla="*/ 368713 h 491680"/>
                <a:gd name="connsiteX5" fmla="*/ 245840 w 491585"/>
                <a:gd name="connsiteY5" fmla="*/ 0 h 491680"/>
                <a:gd name="connsiteX6" fmla="*/ 0 w 491585"/>
                <a:gd name="connsiteY6" fmla="*/ 245840 h 491680"/>
                <a:gd name="connsiteX7" fmla="*/ 245840 w 491585"/>
                <a:gd name="connsiteY7" fmla="*/ 491681 h 491680"/>
                <a:gd name="connsiteX8" fmla="*/ 368713 w 491585"/>
                <a:gd name="connsiteY8" fmla="*/ 458533 h 491680"/>
                <a:gd name="connsiteX9" fmla="*/ 368713 w 491585"/>
                <a:gd name="connsiteY9" fmla="*/ 491681 h 491680"/>
                <a:gd name="connsiteX10" fmla="*/ 491585 w 491585"/>
                <a:gd name="connsiteY10" fmla="*/ 491681 h 491680"/>
                <a:gd name="connsiteX11" fmla="*/ 491585 w 491585"/>
                <a:gd name="connsiteY11" fmla="*/ 245840 h 491680"/>
                <a:gd name="connsiteX12" fmla="*/ 245745 w 491585"/>
                <a:gd name="connsiteY12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585" h="49168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35EEE85D-0B5E-F8EA-2FAD-E2A8BE416B0B}"/>
                </a:ext>
              </a:extLst>
            </p:cNvPr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>
                <a:gd name="connsiteX0" fmla="*/ 245840 w 491585"/>
                <a:gd name="connsiteY0" fmla="*/ 0 h 491680"/>
                <a:gd name="connsiteX1" fmla="*/ 0 w 491585"/>
                <a:gd name="connsiteY1" fmla="*/ 245840 h 491680"/>
                <a:gd name="connsiteX2" fmla="*/ 0 w 491585"/>
                <a:gd name="connsiteY2" fmla="*/ 491681 h 491680"/>
                <a:gd name="connsiteX3" fmla="*/ 122872 w 491585"/>
                <a:gd name="connsiteY3" fmla="*/ 491681 h 491680"/>
                <a:gd name="connsiteX4" fmla="*/ 122872 w 491585"/>
                <a:gd name="connsiteY4" fmla="*/ 245840 h 491680"/>
                <a:gd name="connsiteX5" fmla="*/ 245840 w 491585"/>
                <a:gd name="connsiteY5" fmla="*/ 122968 h 491680"/>
                <a:gd name="connsiteX6" fmla="*/ 368713 w 491585"/>
                <a:gd name="connsiteY6" fmla="*/ 245840 h 491680"/>
                <a:gd name="connsiteX7" fmla="*/ 368713 w 491585"/>
                <a:gd name="connsiteY7" fmla="*/ 491681 h 491680"/>
                <a:gd name="connsiteX8" fmla="*/ 491585 w 491585"/>
                <a:gd name="connsiteY8" fmla="*/ 491681 h 491680"/>
                <a:gd name="connsiteX9" fmla="*/ 491585 w 491585"/>
                <a:gd name="connsiteY9" fmla="*/ 245840 h 491680"/>
                <a:gd name="connsiteX10" fmla="*/ 245745 w 491585"/>
                <a:gd name="connsiteY10" fmla="*/ 0 h 491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1585" h="49168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7" name="Freeform: Shape 12">
              <a:extLst>
                <a:ext uri="{FF2B5EF4-FFF2-40B4-BE49-F238E27FC236}">
                  <a16:creationId xmlns:a16="http://schemas.microsoft.com/office/drawing/2014/main" id="{43830FFD-7DA5-2F0A-EBD9-3AA6CF67B4DB}"/>
                </a:ext>
              </a:extLst>
            </p:cNvPr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>
                <a:gd name="connsiteX0" fmla="*/ 184404 w 368712"/>
                <a:gd name="connsiteY0" fmla="*/ 0 h 614457"/>
                <a:gd name="connsiteX1" fmla="*/ 122968 w 368712"/>
                <a:gd name="connsiteY1" fmla="*/ 0 h 614457"/>
                <a:gd name="connsiteX2" fmla="*/ 122968 w 368712"/>
                <a:gd name="connsiteY2" fmla="*/ 122873 h 614457"/>
                <a:gd name="connsiteX3" fmla="*/ 0 w 368712"/>
                <a:gd name="connsiteY3" fmla="*/ 122873 h 614457"/>
                <a:gd name="connsiteX4" fmla="*/ 36005 w 368712"/>
                <a:gd name="connsiteY4" fmla="*/ 209741 h 614457"/>
                <a:gd name="connsiteX5" fmla="*/ 122873 w 368712"/>
                <a:gd name="connsiteY5" fmla="*/ 245745 h 614457"/>
                <a:gd name="connsiteX6" fmla="*/ 122873 w 368712"/>
                <a:gd name="connsiteY6" fmla="*/ 368618 h 614457"/>
                <a:gd name="connsiteX7" fmla="*/ 368713 w 368712"/>
                <a:gd name="connsiteY7" fmla="*/ 614458 h 614457"/>
                <a:gd name="connsiteX8" fmla="*/ 368713 w 368712"/>
                <a:gd name="connsiteY8" fmla="*/ 491585 h 614457"/>
                <a:gd name="connsiteX9" fmla="*/ 245840 w 368712"/>
                <a:gd name="connsiteY9" fmla="*/ 368713 h 614457"/>
                <a:gd name="connsiteX10" fmla="*/ 245840 w 368712"/>
                <a:gd name="connsiteY10" fmla="*/ 245840 h 614457"/>
                <a:gd name="connsiteX11" fmla="*/ 368713 w 368712"/>
                <a:gd name="connsiteY11" fmla="*/ 245840 h 614457"/>
                <a:gd name="connsiteX12" fmla="*/ 368713 w 368712"/>
                <a:gd name="connsiteY12" fmla="*/ 184404 h 614457"/>
                <a:gd name="connsiteX13" fmla="*/ 184309 w 368712"/>
                <a:gd name="connsiteY13" fmla="*/ 0 h 6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8712" h="614457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8" name="Freeform: Shape 13">
              <a:extLst>
                <a:ext uri="{FF2B5EF4-FFF2-40B4-BE49-F238E27FC236}">
                  <a16:creationId xmlns:a16="http://schemas.microsoft.com/office/drawing/2014/main" id="{4FF656AD-F9DE-D366-03E0-1227ABC49450}"/>
                </a:ext>
              </a:extLst>
            </p:cNvPr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>
                <a:gd name="connsiteX0" fmla="*/ 61913 w 123825"/>
                <a:gd name="connsiteY0" fmla="*/ 0 h 123825"/>
                <a:gd name="connsiteX1" fmla="*/ 0 w 123825"/>
                <a:gd name="connsiteY1" fmla="*/ 61913 h 123825"/>
                <a:gd name="connsiteX2" fmla="*/ 61913 w 123825"/>
                <a:gd name="connsiteY2" fmla="*/ 123825 h 123825"/>
                <a:gd name="connsiteX3" fmla="*/ 123825 w 123825"/>
                <a:gd name="connsiteY3" fmla="*/ 61913 h 123825"/>
                <a:gd name="connsiteX4" fmla="*/ 61913 w 123825"/>
                <a:gd name="connsiteY4" fmla="*/ 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  <p:sp>
          <p:nvSpPr>
            <p:cNvPr id="19" name="Freeform: Shape 14">
              <a:extLst>
                <a:ext uri="{FF2B5EF4-FFF2-40B4-BE49-F238E27FC236}">
                  <a16:creationId xmlns:a16="http://schemas.microsoft.com/office/drawing/2014/main" id="{333679CA-B19D-E548-0F76-D489A4137217}"/>
                </a:ext>
              </a:extLst>
            </p:cNvPr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>
                <a:gd name="connsiteX0" fmla="*/ 983266 w 983265"/>
                <a:gd name="connsiteY0" fmla="*/ 184404 h 623220"/>
                <a:gd name="connsiteX1" fmla="*/ 983266 w 983265"/>
                <a:gd name="connsiteY1" fmla="*/ 308134 h 623220"/>
                <a:gd name="connsiteX2" fmla="*/ 982980 w 983265"/>
                <a:gd name="connsiteY2" fmla="*/ 318611 h 623220"/>
                <a:gd name="connsiteX3" fmla="*/ 982599 w 983265"/>
                <a:gd name="connsiteY3" fmla="*/ 327565 h 623220"/>
                <a:gd name="connsiteX4" fmla="*/ 981647 w 983265"/>
                <a:gd name="connsiteY4" fmla="*/ 340805 h 623220"/>
                <a:gd name="connsiteX5" fmla="*/ 980980 w 983265"/>
                <a:gd name="connsiteY5" fmla="*/ 347472 h 623220"/>
                <a:gd name="connsiteX6" fmla="*/ 979265 w 983265"/>
                <a:gd name="connsiteY6" fmla="*/ 361569 h 623220"/>
                <a:gd name="connsiteX7" fmla="*/ 978503 w 983265"/>
                <a:gd name="connsiteY7" fmla="*/ 366236 h 623220"/>
                <a:gd name="connsiteX8" fmla="*/ 975646 w 983265"/>
                <a:gd name="connsiteY8" fmla="*/ 381762 h 623220"/>
                <a:gd name="connsiteX9" fmla="*/ 975551 w 983265"/>
                <a:gd name="connsiteY9" fmla="*/ 382715 h 623220"/>
                <a:gd name="connsiteX10" fmla="*/ 830199 w 983265"/>
                <a:gd name="connsiteY10" fmla="*/ 607028 h 623220"/>
                <a:gd name="connsiteX11" fmla="*/ 830104 w 983265"/>
                <a:gd name="connsiteY11" fmla="*/ 606647 h 623220"/>
                <a:gd name="connsiteX12" fmla="*/ 805148 w 983265"/>
                <a:gd name="connsiteY12" fmla="*/ 623221 h 623220"/>
                <a:gd name="connsiteX13" fmla="*/ 709517 w 983265"/>
                <a:gd name="connsiteY13" fmla="*/ 534353 h 623220"/>
                <a:gd name="connsiteX14" fmla="*/ 858965 w 983265"/>
                <a:gd name="connsiteY14" fmla="*/ 333185 h 623220"/>
                <a:gd name="connsiteX15" fmla="*/ 859060 w 983265"/>
                <a:gd name="connsiteY15" fmla="*/ 332232 h 623220"/>
                <a:gd name="connsiteX16" fmla="*/ 860298 w 983265"/>
                <a:gd name="connsiteY16" fmla="*/ 307658 h 623220"/>
                <a:gd name="connsiteX17" fmla="*/ 859822 w 983265"/>
                <a:gd name="connsiteY17" fmla="*/ 184404 h 623220"/>
                <a:gd name="connsiteX18" fmla="*/ 798862 w 983265"/>
                <a:gd name="connsiteY18" fmla="*/ 123444 h 623220"/>
                <a:gd name="connsiteX19" fmla="*/ 383096 w 983265"/>
                <a:gd name="connsiteY19" fmla="*/ 123444 h 623220"/>
                <a:gd name="connsiteX20" fmla="*/ 379190 w 983265"/>
                <a:gd name="connsiteY20" fmla="*/ 123158 h 623220"/>
                <a:gd name="connsiteX21" fmla="*/ 368713 w 983265"/>
                <a:gd name="connsiteY21" fmla="*/ 122873 h 623220"/>
                <a:gd name="connsiteX22" fmla="*/ 122873 w 983265"/>
                <a:gd name="connsiteY22" fmla="*/ 368713 h 623220"/>
                <a:gd name="connsiteX23" fmla="*/ 0 w 983265"/>
                <a:gd name="connsiteY23" fmla="*/ 368713 h 623220"/>
                <a:gd name="connsiteX24" fmla="*/ 368713 w 983265"/>
                <a:gd name="connsiteY24" fmla="*/ 0 h 623220"/>
                <a:gd name="connsiteX25" fmla="*/ 798862 w 983265"/>
                <a:gd name="connsiteY25" fmla="*/ 0 h 623220"/>
                <a:gd name="connsiteX26" fmla="*/ 983266 w 983265"/>
                <a:gd name="connsiteY26" fmla="*/ 184404 h 62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83265" h="62322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2143" dirty="0">
                <a:latin typeface="Cygre" panose="02000503000000000000" pitchFamily="2" charset="-52"/>
              </a:endParaRPr>
            </a:p>
          </p:txBody>
        </p:sp>
      </p:grpSp>
      <p:sp>
        <p:nvSpPr>
          <p:cNvPr id="20" name="Прямая соединительная линия 38">
            <a:extLst>
              <a:ext uri="{FF2B5EF4-FFF2-40B4-BE49-F238E27FC236}">
                <a16:creationId xmlns:a16="http://schemas.microsoft.com/office/drawing/2014/main" id="{7E86178B-7102-5561-10C3-1966DD173AAC}"/>
              </a:ext>
            </a:extLst>
          </p:cNvPr>
          <p:cNvSpPr/>
          <p:nvPr userDrawn="1"/>
        </p:nvSpPr>
        <p:spPr>
          <a:xfrm flipH="1">
            <a:off x="10556097" y="-3108"/>
            <a:ext cx="1" cy="686421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/>
          <a:lstStyle/>
          <a:p>
            <a:endParaRPr/>
          </a:p>
        </p:txBody>
      </p:sp>
      <p:sp>
        <p:nvSpPr>
          <p:cNvPr id="21" name="Прямая соединительная линия 38">
            <a:extLst>
              <a:ext uri="{FF2B5EF4-FFF2-40B4-BE49-F238E27FC236}">
                <a16:creationId xmlns:a16="http://schemas.microsoft.com/office/drawing/2014/main" id="{7F86966D-BFA7-95D5-BC1F-FF48F03929D9}"/>
              </a:ext>
            </a:extLst>
          </p:cNvPr>
          <p:cNvSpPr/>
          <p:nvPr userDrawn="1"/>
        </p:nvSpPr>
        <p:spPr>
          <a:xfrm flipH="1">
            <a:off x="4698697" y="-3108"/>
            <a:ext cx="1" cy="686421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/>
          <a:lstStyle/>
          <a:p>
            <a:endParaRPr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552B7545-4848-C46C-EBC4-A6D2FEA0634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lum bright="10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5756" y="4425018"/>
            <a:ext cx="1945301" cy="194530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51D114D-A1E9-48BB-9619-B22516ED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72" y="2336160"/>
            <a:ext cx="9242303" cy="1578952"/>
          </a:xfrm>
        </p:spPr>
        <p:txBody>
          <a:bodyPr>
            <a:noAutofit/>
          </a:bodyPr>
          <a:lstStyle>
            <a:lvl1pPr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843042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C0AA1F-828A-49DC-89FF-B0671700AD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78808"/>
            <a:ext cx="11306174" cy="4101950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25093DA-5A26-4D27-A040-D0F04C2B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  <a:buSzPct val="80000"/>
            </a:pPr>
            <a:endParaRPr lang="ru-RU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FB4716-A0B2-4FFB-9088-6F68F8AEE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4311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D5F9-415B-4174-8423-23C8AA6A7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37191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asic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3" descr="Рисунок 33">
            <a:extLst>
              <a:ext uri="{FF2B5EF4-FFF2-40B4-BE49-F238E27FC236}">
                <a16:creationId xmlns:a16="http://schemas.microsoft.com/office/drawing/2014/main" id="{A868D869-E9BB-B118-2269-4DF04FDB46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6200000">
            <a:off x="10472460" y="4504342"/>
            <a:ext cx="1671478" cy="1767602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Прямая соединительная линия 4">
            <a:extLst>
              <a:ext uri="{FF2B5EF4-FFF2-40B4-BE49-F238E27FC236}">
                <a16:creationId xmlns:a16="http://schemas.microsoft.com/office/drawing/2014/main" id="{5C84C6E6-0DE1-0871-39D2-3264F20EDEB5}"/>
              </a:ext>
            </a:extLst>
          </p:cNvPr>
          <p:cNvSpPr/>
          <p:nvPr userDrawn="1"/>
        </p:nvSpPr>
        <p:spPr>
          <a:xfrm>
            <a:off x="0" y="6223882"/>
            <a:ext cx="12192000" cy="1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>
            <a:noAutofit/>
          </a:bodyPr>
          <a:lstStyle/>
          <a:p>
            <a:pPr lvl="0"/>
            <a:endParaRPr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Прямая соединительная линия 38">
            <a:extLst>
              <a:ext uri="{FF2B5EF4-FFF2-40B4-BE49-F238E27FC236}">
                <a16:creationId xmlns:a16="http://schemas.microsoft.com/office/drawing/2014/main" id="{39A4A9BA-002C-FA86-D82C-B24A38176690}"/>
              </a:ext>
            </a:extLst>
          </p:cNvPr>
          <p:cNvSpPr/>
          <p:nvPr userDrawn="1"/>
        </p:nvSpPr>
        <p:spPr>
          <a:xfrm flipH="1">
            <a:off x="4498107" y="-3108"/>
            <a:ext cx="1" cy="6864216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45719" rIns="45719">
            <a:noAutofit/>
          </a:bodyPr>
          <a:lstStyle/>
          <a:p>
            <a:endParaRPr/>
          </a:p>
        </p:txBody>
      </p:sp>
      <p:pic>
        <p:nvPicPr>
          <p:cNvPr id="5" name="Рисунок 1">
            <a:extLst>
              <a:ext uri="{FF2B5EF4-FFF2-40B4-BE49-F238E27FC236}">
                <a16:creationId xmlns:a16="http://schemas.microsoft.com/office/drawing/2014/main" id="{EAAAA8ED-28BB-331F-C84C-68BB33D8F8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2913" y="172173"/>
            <a:ext cx="714464" cy="283991"/>
          </a:xfrm>
          <a:prstGeom prst="rect">
            <a:avLst/>
          </a:prstGeom>
        </p:spPr>
      </p:pic>
      <p:cxnSp>
        <p:nvCxnSpPr>
          <p:cNvPr id="9" name="Прямая соединительная линия 2">
            <a:extLst>
              <a:ext uri="{FF2B5EF4-FFF2-40B4-BE49-F238E27FC236}">
                <a16:creationId xmlns:a16="http://schemas.microsoft.com/office/drawing/2014/main" id="{10DBC4D8-9EF0-3E47-BA5E-A99A70CFF26F}"/>
              </a:ext>
            </a:extLst>
          </p:cNvPr>
          <p:cNvCxnSpPr>
            <a:cxnSpLocks/>
          </p:cNvCxnSpPr>
          <p:nvPr userDrawn="1"/>
        </p:nvCxnSpPr>
        <p:spPr>
          <a:xfrm>
            <a:off x="0" y="634117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328668-900F-491E-AED8-3ECD4CD83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3662360" cy="3453779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933FAD-E812-47EF-B063-989274AE4A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anchor="ctr" anchorCtr="0">
            <a:noAutofit/>
          </a:bodyPr>
          <a:lstStyle/>
          <a:p>
            <a:pPr>
              <a:buClr>
                <a:schemeClr val="accent1"/>
              </a:buClr>
              <a:buSzPct val="80000"/>
            </a:pPr>
            <a:endParaRPr lang="ru-RU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ED46593-161F-471B-9E55-BC86E390F0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7388" y="875340"/>
            <a:ext cx="7451725" cy="4811084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53329117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96DC06-3D87-443C-8724-69F266837FD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anchor="ctr" anchorCtr="0">
            <a:noAutofit/>
          </a:bodyPr>
          <a:lstStyle/>
          <a:p>
            <a:pPr>
              <a:buClr>
                <a:schemeClr val="accent1"/>
              </a:buClr>
              <a:buSzPct val="80000"/>
            </a:pPr>
            <a:endParaRPr lang="ru-RU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4189295-F116-47C5-8B63-4EE771A8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9A74E7-2C11-45CD-8195-D80FEF682D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148" y="2182266"/>
            <a:ext cx="5457828" cy="3986834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AC217D2-CFEB-4308-AA21-CEC1E24C694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6026" y="2182266"/>
            <a:ext cx="5457828" cy="3986834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4424518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FCD80F4-2B46-8B5C-84F0-8D24779A609B}"/>
              </a:ext>
            </a:extLst>
          </p:cNvPr>
          <p:cNvSpPr/>
          <p:nvPr userDrawn="1"/>
        </p:nvSpPr>
        <p:spPr>
          <a:xfrm>
            <a:off x="3533900" y="634114"/>
            <a:ext cx="2626882" cy="5589767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6C2679-7C10-1BB5-2812-C42714FF6FC1}"/>
              </a:ext>
            </a:extLst>
          </p:cNvPr>
          <p:cNvSpPr/>
          <p:nvPr userDrawn="1"/>
        </p:nvSpPr>
        <p:spPr>
          <a:xfrm>
            <a:off x="9281310" y="634116"/>
            <a:ext cx="2626882" cy="558976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/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94B22B0-2C81-8492-7877-652ACA961AB9}"/>
              </a:ext>
            </a:extLst>
          </p:cNvPr>
          <p:cNvCxnSpPr>
            <a:cxnSpLocks/>
          </p:cNvCxnSpPr>
          <p:nvPr userDrawn="1"/>
        </p:nvCxnSpPr>
        <p:spPr>
          <a:xfrm>
            <a:off x="0" y="6223883"/>
            <a:ext cx="1219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Прямоугольник: один скругленный угол 9">
            <a:extLst>
              <a:ext uri="{FF2B5EF4-FFF2-40B4-BE49-F238E27FC236}">
                <a16:creationId xmlns:a16="http://schemas.microsoft.com/office/drawing/2014/main" id="{7BC7E80C-7C06-3542-9E2D-F5E9A3360131}"/>
              </a:ext>
            </a:extLst>
          </p:cNvPr>
          <p:cNvSpPr/>
          <p:nvPr userDrawn="1"/>
        </p:nvSpPr>
        <p:spPr>
          <a:xfrm rot="10800000">
            <a:off x="11479904" y="634114"/>
            <a:ext cx="419100" cy="419100"/>
          </a:xfrm>
          <a:prstGeom prst="round1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1" name="Прямоугольник: один скругленный угол 10">
            <a:extLst>
              <a:ext uri="{FF2B5EF4-FFF2-40B4-BE49-F238E27FC236}">
                <a16:creationId xmlns:a16="http://schemas.microsoft.com/office/drawing/2014/main" id="{BF693AE2-02D1-042B-A0D4-60EEA1283A91}"/>
              </a:ext>
            </a:extLst>
          </p:cNvPr>
          <p:cNvSpPr/>
          <p:nvPr userDrawn="1"/>
        </p:nvSpPr>
        <p:spPr>
          <a:xfrm rot="10800000">
            <a:off x="5737088" y="634114"/>
            <a:ext cx="419100" cy="419100"/>
          </a:xfrm>
          <a:prstGeom prst="round1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6DA6F174-A588-CA65-8B35-C29FF6502BFC}"/>
              </a:ext>
            </a:extLst>
          </p:cNvPr>
          <p:cNvSpPr/>
          <p:nvPr userDrawn="1"/>
        </p:nvSpPr>
        <p:spPr>
          <a:xfrm>
            <a:off x="6405308" y="634116"/>
            <a:ext cx="2626882" cy="558976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рямоугольник: один скругленный угол 12">
            <a:extLst>
              <a:ext uri="{FF2B5EF4-FFF2-40B4-BE49-F238E27FC236}">
                <a16:creationId xmlns:a16="http://schemas.microsoft.com/office/drawing/2014/main" id="{A43363A3-37AF-E933-3542-8BB9C7BA89AE}"/>
              </a:ext>
            </a:extLst>
          </p:cNvPr>
          <p:cNvSpPr/>
          <p:nvPr userDrawn="1"/>
        </p:nvSpPr>
        <p:spPr>
          <a:xfrm rot="10800000">
            <a:off x="8608496" y="634114"/>
            <a:ext cx="419100" cy="419100"/>
          </a:xfrm>
          <a:prstGeom prst="round1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FE3FC8-B7EF-D327-4E9C-7A2ABD85C7D9}"/>
              </a:ext>
            </a:extLst>
          </p:cNvPr>
          <p:cNvSpPr txBox="1"/>
          <p:nvPr userDrawn="1"/>
        </p:nvSpPr>
        <p:spPr>
          <a:xfrm>
            <a:off x="11638158" y="730049"/>
            <a:ext cx="102593" cy="2154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rgbClr val="F2F2F2"/>
                </a:solidFill>
                <a:latin typeface="Cygre" panose="02000503000000000000" pitchFamily="2" charset="-52"/>
              </a:rPr>
              <a:t>3</a:t>
            </a:r>
            <a:endParaRPr lang="ru-RU" sz="1600" dirty="0">
              <a:solidFill>
                <a:srgbClr val="F2F2F2"/>
              </a:solidFill>
              <a:latin typeface="Cygre" panose="02000503000000000000" pitchFamily="2" charset="-5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4451CD-999F-451D-271A-42E55AF28E1A}"/>
              </a:ext>
            </a:extLst>
          </p:cNvPr>
          <p:cNvSpPr txBox="1"/>
          <p:nvPr userDrawn="1"/>
        </p:nvSpPr>
        <p:spPr>
          <a:xfrm>
            <a:off x="5912975" y="730049"/>
            <a:ext cx="67326" cy="2154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rgbClr val="F2F2F2"/>
                </a:solidFill>
                <a:latin typeface="Cygre" panose="02000503000000000000" pitchFamily="2" charset="-52"/>
              </a:rPr>
              <a:t>1</a:t>
            </a:r>
            <a:endParaRPr lang="ru-RU" sz="1600" dirty="0">
              <a:solidFill>
                <a:srgbClr val="F2F2F2"/>
              </a:solidFill>
              <a:latin typeface="Cygre" panose="02000503000000000000" pitchFamily="2" charset="-5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A0EE70-D9F8-85C1-7B49-0641C930B55D}"/>
              </a:ext>
            </a:extLst>
          </p:cNvPr>
          <p:cNvSpPr txBox="1"/>
          <p:nvPr userDrawn="1"/>
        </p:nvSpPr>
        <p:spPr>
          <a:xfrm>
            <a:off x="8766750" y="730049"/>
            <a:ext cx="102593" cy="21544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spcAft>
                <a:spcPts val="300"/>
              </a:spcAft>
            </a:pPr>
            <a:r>
              <a:rPr lang="en-US" sz="1400" dirty="0">
                <a:solidFill>
                  <a:srgbClr val="F2F2F2"/>
                </a:solidFill>
                <a:latin typeface="Cygre" panose="02000503000000000000" pitchFamily="2" charset="-52"/>
              </a:rPr>
              <a:t>2</a:t>
            </a:r>
            <a:endParaRPr lang="ru-RU" sz="1600" dirty="0">
              <a:solidFill>
                <a:srgbClr val="F2F2F2"/>
              </a:solidFill>
              <a:latin typeface="Cygre" panose="02000503000000000000" pitchFamily="2" charset="-52"/>
            </a:endParaRPr>
          </a:p>
        </p:txBody>
      </p:sp>
      <p:pic>
        <p:nvPicPr>
          <p:cNvPr id="19" name="Рисунок 52" descr="Рисунок 52">
            <a:extLst>
              <a:ext uri="{FF2B5EF4-FFF2-40B4-BE49-F238E27FC236}">
                <a16:creationId xmlns:a16="http://schemas.microsoft.com/office/drawing/2014/main" id="{57EFEAA4-339F-DE89-C71B-E7103D3DC7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>
            <a:off x="9835798" y="4676194"/>
            <a:ext cx="992333" cy="2098539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CustomShape 1">
            <a:extLst>
              <a:ext uri="{FF2B5EF4-FFF2-40B4-BE49-F238E27FC236}">
                <a16:creationId xmlns:a16="http://schemas.microsoft.com/office/drawing/2014/main" id="{50325C96-9D3B-E387-FACB-486876575121}"/>
              </a:ext>
            </a:extLst>
          </p:cNvPr>
          <p:cNvSpPr txBox="1"/>
          <p:nvPr userDrawn="1"/>
        </p:nvSpPr>
        <p:spPr>
          <a:xfrm>
            <a:off x="3759251" y="890184"/>
            <a:ext cx="831851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179999" indent="-179999" defTabSz="383956">
              <a:lnSpc>
                <a:spcPct val="90000"/>
              </a:lnSpc>
              <a:buSzPct val="100000"/>
              <a:buFont typeface="PT Astra Fact"/>
              <a:buChar char="›"/>
              <a:defRPr sz="3600">
                <a:solidFill>
                  <a:srgbClr val="CD3B17"/>
                </a:solidFill>
                <a:latin typeface="PT Astra Fact"/>
                <a:ea typeface="PT Astra Fact"/>
                <a:cs typeface="PT Astra Fact"/>
                <a:sym typeface="PT Astra Fact"/>
              </a:defRPr>
            </a:lvl1pPr>
          </a:lstStyle>
          <a:p>
            <a:r>
              <a:rPr dirty="0">
                <a:latin typeface="Cygre" panose="02000503000000000000" pitchFamily="2" charset="-5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1" name="CustomShape 1">
            <a:extLst>
              <a:ext uri="{FF2B5EF4-FFF2-40B4-BE49-F238E27FC236}">
                <a16:creationId xmlns:a16="http://schemas.microsoft.com/office/drawing/2014/main" id="{61B130A9-12EB-0A73-C230-A931198D8088}"/>
              </a:ext>
            </a:extLst>
          </p:cNvPr>
          <p:cNvSpPr txBox="1"/>
          <p:nvPr userDrawn="1"/>
        </p:nvSpPr>
        <p:spPr>
          <a:xfrm>
            <a:off x="6638018" y="890184"/>
            <a:ext cx="831851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179999" indent="-179999" defTabSz="383956">
              <a:lnSpc>
                <a:spcPct val="90000"/>
              </a:lnSpc>
              <a:buSzPct val="100000"/>
              <a:buFont typeface="PT Astra Fact"/>
              <a:buChar char="›"/>
              <a:defRPr sz="3600">
                <a:solidFill>
                  <a:srgbClr val="CD3B17"/>
                </a:solidFill>
                <a:latin typeface="PT Astra Fact"/>
                <a:ea typeface="PT Astra Fact"/>
                <a:cs typeface="PT Astra Fact"/>
                <a:sym typeface="PT Astra Fact"/>
              </a:defRPr>
            </a:lvl1pPr>
          </a:lstStyle>
          <a:p>
            <a:r>
              <a:rPr dirty="0">
                <a:latin typeface="Cygre" panose="02000503000000000000" pitchFamily="2" charset="-52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2" name="CustomShape 1">
            <a:extLst>
              <a:ext uri="{FF2B5EF4-FFF2-40B4-BE49-F238E27FC236}">
                <a16:creationId xmlns:a16="http://schemas.microsoft.com/office/drawing/2014/main" id="{B27C8A36-6D0A-EF49-89DE-CEF6B128DEFD}"/>
              </a:ext>
            </a:extLst>
          </p:cNvPr>
          <p:cNvSpPr txBox="1"/>
          <p:nvPr userDrawn="1"/>
        </p:nvSpPr>
        <p:spPr>
          <a:xfrm>
            <a:off x="9506464" y="890184"/>
            <a:ext cx="831851" cy="498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179999" indent="-179999" defTabSz="383956">
              <a:lnSpc>
                <a:spcPct val="90000"/>
              </a:lnSpc>
              <a:buSzPct val="100000"/>
              <a:buFont typeface="PT Astra Fact"/>
              <a:buChar char="›"/>
              <a:defRPr sz="3600">
                <a:solidFill>
                  <a:srgbClr val="CD3B17"/>
                </a:solidFill>
                <a:latin typeface="PT Astra Fact"/>
                <a:ea typeface="PT Astra Fact"/>
                <a:cs typeface="PT Astra Fact"/>
                <a:sym typeface="PT Astra Fact"/>
              </a:defRPr>
            </a:lvl1pPr>
          </a:lstStyle>
          <a:p>
            <a:r>
              <a:rPr dirty="0">
                <a:latin typeface="Cygre" panose="02000503000000000000" pitchFamily="2" charset="-52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3" name="Рисунок 59" descr="Рисунок 59">
            <a:extLst>
              <a:ext uri="{FF2B5EF4-FFF2-40B4-BE49-F238E27FC236}">
                <a16:creationId xmlns:a16="http://schemas.microsoft.com/office/drawing/2014/main" id="{28F29B74-27F4-2870-AD96-D7C10FE574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608703" y="4669728"/>
            <a:ext cx="992333" cy="2098539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Прямоугольник 74">
            <a:extLst>
              <a:ext uri="{FF2B5EF4-FFF2-40B4-BE49-F238E27FC236}">
                <a16:creationId xmlns:a16="http://schemas.microsoft.com/office/drawing/2014/main" id="{5F08D90E-F7C7-D43E-3917-51FA9244477A}"/>
              </a:ext>
            </a:extLst>
          </p:cNvPr>
          <p:cNvSpPr/>
          <p:nvPr userDrawn="1"/>
        </p:nvSpPr>
        <p:spPr>
          <a:xfrm>
            <a:off x="6409902" y="5222831"/>
            <a:ext cx="2622289" cy="542173"/>
          </a:xfrm>
          <a:prstGeom prst="rect">
            <a:avLst/>
          </a:prstGeom>
          <a:solidFill>
            <a:srgbClr val="CC3B03"/>
          </a:solidFill>
          <a:ln w="12700">
            <a:miter lim="400000"/>
          </a:ln>
        </p:spPr>
        <p:txBody>
          <a:bodyPr lIns="45719" rIns="45719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" name="Текст 32">
            <a:extLst>
              <a:ext uri="{FF2B5EF4-FFF2-40B4-BE49-F238E27FC236}">
                <a16:creationId xmlns:a16="http://schemas.microsoft.com/office/drawing/2014/main" id="{32C5161D-058E-CAC6-E954-7E6CC01EA8F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757316" y="1309282"/>
            <a:ext cx="2155659" cy="75319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34">
            <a:extLst>
              <a:ext uri="{FF2B5EF4-FFF2-40B4-BE49-F238E27FC236}">
                <a16:creationId xmlns:a16="http://schemas.microsoft.com/office/drawing/2014/main" id="{6327B553-EDAC-8464-6C8B-532492F949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57317" y="2184400"/>
            <a:ext cx="2155658" cy="2265680"/>
          </a:xfrm>
          <a:prstGeom prst="rect">
            <a:avLst/>
          </a:prstGeom>
        </p:spPr>
        <p:txBody>
          <a:bodyPr>
            <a:noAutofit/>
          </a:bodyPr>
          <a:lstStyle>
            <a:lvl1pPr marL="190500" marR="0" indent="-19050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Tx/>
              <a:buChar char="•"/>
              <a:tabLst/>
              <a:defRPr kumimoji="0" lang="ru-RU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7" name="Текст 32">
            <a:extLst>
              <a:ext uri="{FF2B5EF4-FFF2-40B4-BE49-F238E27FC236}">
                <a16:creationId xmlns:a16="http://schemas.microsoft.com/office/drawing/2014/main" id="{8ADDD80C-D2EF-E896-F96B-BDB68BE0F0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38018" y="1309282"/>
            <a:ext cx="2155659" cy="75319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8" name="Текст 34">
            <a:extLst>
              <a:ext uri="{FF2B5EF4-FFF2-40B4-BE49-F238E27FC236}">
                <a16:creationId xmlns:a16="http://schemas.microsoft.com/office/drawing/2014/main" id="{2898DED5-2FE5-3A6D-09F6-3C42F17265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8019" y="2184400"/>
            <a:ext cx="2155658" cy="2265680"/>
          </a:xfrm>
          <a:prstGeom prst="rect">
            <a:avLst/>
          </a:prstGeom>
        </p:spPr>
        <p:txBody>
          <a:bodyPr>
            <a:noAutofit/>
          </a:bodyPr>
          <a:lstStyle>
            <a:lvl1pPr marL="190500" marR="0" indent="-19050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Tx/>
              <a:buChar char="•"/>
              <a:tabLst/>
              <a:defRPr kumimoji="0" lang="ru-RU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32">
            <a:extLst>
              <a:ext uri="{FF2B5EF4-FFF2-40B4-BE49-F238E27FC236}">
                <a16:creationId xmlns:a16="http://schemas.microsoft.com/office/drawing/2014/main" id="{4E1EC7F0-AF48-E27B-A118-F9732D51E8C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9604" y="1309282"/>
            <a:ext cx="2155659" cy="75319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ru-RU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34">
            <a:extLst>
              <a:ext uri="{FF2B5EF4-FFF2-40B4-BE49-F238E27FC236}">
                <a16:creationId xmlns:a16="http://schemas.microsoft.com/office/drawing/2014/main" id="{95333370-01EB-1C09-35AB-CE1DF164A7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09605" y="2184400"/>
            <a:ext cx="2155658" cy="2265680"/>
          </a:xfrm>
          <a:prstGeom prst="rect">
            <a:avLst/>
          </a:prstGeom>
        </p:spPr>
        <p:txBody>
          <a:bodyPr>
            <a:noAutofit/>
          </a:bodyPr>
          <a:lstStyle>
            <a:lvl1pPr marL="190500" marR="0" indent="-190500" algn="l" defTabSz="91440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130000"/>
              <a:buFontTx/>
              <a:buChar char="•"/>
              <a:tabLst/>
              <a:defRPr kumimoji="0" lang="ru-RU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ygre"/>
                <a:ea typeface="Cygre"/>
                <a:cs typeface="Cygre"/>
                <a:sym typeface="Calibri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0F3638-EC23-4C31-B281-CEB2ED2B8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2546971"/>
            <a:ext cx="2846462" cy="2896567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485354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mponents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6E5B1084-8A9C-EE97-8A0A-24677F064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Прямая соединительная линия 13">
            <a:extLst>
              <a:ext uri="{FF2B5EF4-FFF2-40B4-BE49-F238E27FC236}">
                <a16:creationId xmlns:a16="http://schemas.microsoft.com/office/drawing/2014/main" id="{FBE42E75-0314-0925-0089-28F385A40880}"/>
              </a:ext>
            </a:extLst>
          </p:cNvPr>
          <p:cNvSpPr/>
          <p:nvPr userDrawn="1"/>
        </p:nvSpPr>
        <p:spPr>
          <a:xfrm>
            <a:off x="442912" y="2359131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>
              <a:latin typeface="+mn-lt"/>
            </a:endParaRPr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FE8728D-456E-9BD6-B148-B6618529FB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2881443"/>
            <a:ext cx="2917507" cy="1164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D926F321-2D2D-96C4-6061-7894092C7A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37247" y="2435378"/>
            <a:ext cx="2917507" cy="37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Прямая соединительная линия 13">
            <a:extLst>
              <a:ext uri="{FF2B5EF4-FFF2-40B4-BE49-F238E27FC236}">
                <a16:creationId xmlns:a16="http://schemas.microsoft.com/office/drawing/2014/main" id="{23602D51-38BD-D840-5633-A505A6411204}"/>
              </a:ext>
            </a:extLst>
          </p:cNvPr>
          <p:cNvSpPr/>
          <p:nvPr userDrawn="1"/>
        </p:nvSpPr>
        <p:spPr>
          <a:xfrm>
            <a:off x="4637246" y="2359131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>
              <a:latin typeface="+mn-lt"/>
            </a:endParaRPr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B75F5C60-9CCF-DC1D-6037-3237313BAB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37247" y="2881443"/>
            <a:ext cx="2917507" cy="1164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lang="ru-RU" sz="1200" b="0" i="0" u="none" strike="noStrike" cap="none" spc="0" baseline="0" dirty="0">
                <a:solidFill>
                  <a:schemeClr val="bg1">
                    <a:lumMod val="50000"/>
                  </a:schemeClr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9A5C5E-CDF7-9EF9-DD15-A19636EDD6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Прямая соединительная линия 13">
            <a:extLst>
              <a:ext uri="{FF2B5EF4-FFF2-40B4-BE49-F238E27FC236}">
                <a16:creationId xmlns:a16="http://schemas.microsoft.com/office/drawing/2014/main" id="{8AE1FEEE-01D3-F34D-BD3B-B335C22A5938}"/>
              </a:ext>
            </a:extLst>
          </p:cNvPr>
          <p:cNvSpPr/>
          <p:nvPr userDrawn="1"/>
        </p:nvSpPr>
        <p:spPr>
          <a:xfrm>
            <a:off x="442912" y="4536792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>
              <a:latin typeface="+mn-lt"/>
            </a:endParaRPr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E9DBD354-DB42-AEA7-2012-B4DB1FAA86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12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DB330DF0-9A1F-397B-B13D-1B892F0EE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37247" y="4613039"/>
            <a:ext cx="2917507" cy="37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ая соединительная линия 13">
            <a:extLst>
              <a:ext uri="{FF2B5EF4-FFF2-40B4-BE49-F238E27FC236}">
                <a16:creationId xmlns:a16="http://schemas.microsoft.com/office/drawing/2014/main" id="{F6FB8021-37CE-744D-CA0F-EBA4F94083E8}"/>
              </a:ext>
            </a:extLst>
          </p:cNvPr>
          <p:cNvSpPr/>
          <p:nvPr userDrawn="1"/>
        </p:nvSpPr>
        <p:spPr>
          <a:xfrm>
            <a:off x="4637246" y="4536792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>
              <a:latin typeface="+mn-lt"/>
            </a:endParaRPr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F46916A2-4BBA-F289-088E-2E22B5B6BF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37247" y="5059104"/>
            <a:ext cx="2917507" cy="1164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lang="ru-RU" sz="1200" b="0" i="0" u="none" strike="noStrike" cap="none" spc="0" baseline="0" dirty="0">
                <a:solidFill>
                  <a:schemeClr val="bg1">
                    <a:lumMod val="50000"/>
                  </a:schemeClr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1" name="Текст 10">
            <a:extLst>
              <a:ext uri="{FF2B5EF4-FFF2-40B4-BE49-F238E27FC236}">
                <a16:creationId xmlns:a16="http://schemas.microsoft.com/office/drawing/2014/main" id="{F21CA610-01C1-4112-AEB3-6C345538F4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831583" y="2435378"/>
            <a:ext cx="2917507" cy="37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Прямая соединительная линия 13">
            <a:extLst>
              <a:ext uri="{FF2B5EF4-FFF2-40B4-BE49-F238E27FC236}">
                <a16:creationId xmlns:a16="http://schemas.microsoft.com/office/drawing/2014/main" id="{59BE47D3-6BD2-7D77-DBB2-2CE092B4E090}"/>
              </a:ext>
            </a:extLst>
          </p:cNvPr>
          <p:cNvSpPr/>
          <p:nvPr userDrawn="1"/>
        </p:nvSpPr>
        <p:spPr>
          <a:xfrm>
            <a:off x="8831582" y="2359131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>
              <a:latin typeface="+mn-lt"/>
            </a:endParaRPr>
          </a:p>
        </p:txBody>
      </p:sp>
      <p:sp>
        <p:nvSpPr>
          <p:cNvPr id="23" name="Текст 10">
            <a:extLst>
              <a:ext uri="{FF2B5EF4-FFF2-40B4-BE49-F238E27FC236}">
                <a16:creationId xmlns:a16="http://schemas.microsoft.com/office/drawing/2014/main" id="{C3F25DA6-A468-E67B-9069-27A54F30AF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31583" y="2881443"/>
            <a:ext cx="2917507" cy="1164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lang="ru-RU" sz="1200" b="0" i="0" u="none" strike="noStrike" cap="none" spc="0" baseline="0" dirty="0">
                <a:solidFill>
                  <a:schemeClr val="bg1">
                    <a:lumMod val="50000"/>
                  </a:schemeClr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4" name="Текст 10">
            <a:extLst>
              <a:ext uri="{FF2B5EF4-FFF2-40B4-BE49-F238E27FC236}">
                <a16:creationId xmlns:a16="http://schemas.microsoft.com/office/drawing/2014/main" id="{B5C2CA7B-8049-C9A6-A574-D43759B5840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31583" y="4613039"/>
            <a:ext cx="2917507" cy="37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5" name="Прямая соединительная линия 13">
            <a:extLst>
              <a:ext uri="{FF2B5EF4-FFF2-40B4-BE49-F238E27FC236}">
                <a16:creationId xmlns:a16="http://schemas.microsoft.com/office/drawing/2014/main" id="{A97AFD3D-0E81-9CB4-5322-57514E4AD97D}"/>
              </a:ext>
            </a:extLst>
          </p:cNvPr>
          <p:cNvSpPr/>
          <p:nvPr userDrawn="1"/>
        </p:nvSpPr>
        <p:spPr>
          <a:xfrm>
            <a:off x="8831582" y="4536792"/>
            <a:ext cx="1147763" cy="0"/>
          </a:xfrm>
          <a:prstGeom prst="line">
            <a:avLst/>
          </a:prstGeom>
          <a:ln w="38100">
            <a:solidFill>
              <a:schemeClr val="accent2"/>
            </a:solidFill>
            <a:miter/>
          </a:ln>
        </p:spPr>
        <p:txBody>
          <a:bodyPr lIns="45719" rIns="45719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endParaRPr>
              <a:latin typeface="+mn-lt"/>
            </a:endParaRPr>
          </a:p>
        </p:txBody>
      </p:sp>
      <p:sp>
        <p:nvSpPr>
          <p:cNvPr id="26" name="Текст 10">
            <a:extLst>
              <a:ext uri="{FF2B5EF4-FFF2-40B4-BE49-F238E27FC236}">
                <a16:creationId xmlns:a16="http://schemas.microsoft.com/office/drawing/2014/main" id="{26CD580E-5849-6680-AD3F-DE90CA7970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831583" y="5059104"/>
            <a:ext cx="2917507" cy="1164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  <a:defRPr lang="ru-RU" sz="1200" b="0" i="0" u="none" strike="noStrike" cap="none" spc="0" baseline="0" dirty="0">
                <a:solidFill>
                  <a:schemeClr val="bg1">
                    <a:lumMod val="50000"/>
                  </a:schemeClr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00CF02-2115-47B8-AAE0-173F4053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63485892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1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7" descr="Рисунок 7">
            <a:extLst>
              <a:ext uri="{FF2B5EF4-FFF2-40B4-BE49-F238E27FC236}">
                <a16:creationId xmlns:a16="http://schemas.microsoft.com/office/drawing/2014/main" id="{655CB0CC-F84F-462A-D0E3-129E13A5C1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26733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912" y="172173"/>
            <a:ext cx="714465" cy="28399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Прямая соединительная линия 38">
            <a:extLst>
              <a:ext uri="{FF2B5EF4-FFF2-40B4-BE49-F238E27FC236}">
                <a16:creationId xmlns:a16="http://schemas.microsoft.com/office/drawing/2014/main" id="{48C8F359-D1A0-3DFD-4183-3F9472B866FB}"/>
              </a:ext>
            </a:extLst>
          </p:cNvPr>
          <p:cNvSpPr/>
          <p:nvPr userDrawn="1"/>
        </p:nvSpPr>
        <p:spPr>
          <a:xfrm>
            <a:off x="0" y="634117"/>
            <a:ext cx="12192000" cy="1"/>
          </a:xfrm>
          <a:prstGeom prst="line">
            <a:avLst/>
          </a:prstGeom>
          <a:ln w="12700">
            <a:solidFill>
              <a:srgbClr val="323232"/>
            </a:solidFill>
            <a:miter/>
          </a:ln>
        </p:spPr>
        <p:txBody>
          <a:bodyPr lIns="45719" rIns="45719">
            <a:noAutofit/>
          </a:bodyPr>
          <a:lstStyle/>
          <a:p>
            <a:endParaRPr/>
          </a:p>
        </p:txBody>
      </p:sp>
      <p:sp>
        <p:nvSpPr>
          <p:cNvPr id="5" name="Рисунок 14">
            <a:extLst>
              <a:ext uri="{FF2B5EF4-FFF2-40B4-BE49-F238E27FC236}">
                <a16:creationId xmlns:a16="http://schemas.microsoft.com/office/drawing/2014/main" id="{09889C21-3191-5592-CEDF-111CE59379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lang="ru-RU" dirty="0"/>
            </a:lvl1pPr>
          </a:lstStyle>
          <a:p>
            <a:pPr marL="0" lvl="0" indent="0" algn="ctr">
              <a:buNone/>
            </a:pPr>
            <a:endParaRPr lang="ru-RU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AB1D06D-0716-4873-A986-6EDF113240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2183182"/>
            <a:ext cx="6491287" cy="4106325"/>
          </a:xfr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78BB1C-51A1-40A5-B2BE-100E21C12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6491287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105312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14">
            <a:extLst>
              <a:ext uri="{FF2B5EF4-FFF2-40B4-BE49-F238E27FC236}">
                <a16:creationId xmlns:a16="http://schemas.microsoft.com/office/drawing/2014/main" id="{09889C21-3191-5592-CEDF-111CE59379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 w="12700">
            <a:miter lim="400000"/>
          </a:ln>
        </p:spPr>
        <p:txBody>
          <a:bodyPr lIns="0" tIns="0" rIns="0" bIns="0" anchor="ctr">
            <a:noAutofit/>
          </a:bodyPr>
          <a:lstStyle>
            <a:lvl1pPr>
              <a:defRPr lang="ru-RU" dirty="0"/>
            </a:lvl1pPr>
          </a:lstStyle>
          <a:p>
            <a:pPr marL="0" lvl="0" indent="0" algn="ctr">
              <a:buNone/>
            </a:pPr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E5B1084-8A9C-EE97-8A0A-24677F0640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Прямая соединительная линия 13">
            <a:extLst>
              <a:ext uri="{FF2B5EF4-FFF2-40B4-BE49-F238E27FC236}">
                <a16:creationId xmlns:a16="http://schemas.microsoft.com/office/drawing/2014/main" id="{FBE42E75-0314-0925-0089-28F385A40880}"/>
              </a:ext>
            </a:extLst>
          </p:cNvPr>
          <p:cNvSpPr/>
          <p:nvPr userDrawn="1"/>
        </p:nvSpPr>
        <p:spPr>
          <a:xfrm>
            <a:off x="442912" y="2359131"/>
            <a:ext cx="1147763" cy="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txBody>
          <a:bodyPr lIns="45719" rIns="45719">
            <a:noAutofit/>
          </a:bodyPr>
          <a:lstStyle/>
          <a:p>
            <a:pPr>
              <a:lnSpc>
                <a:spcPct val="110000"/>
              </a:lnSpc>
            </a:pPr>
            <a:endParaRPr/>
          </a:p>
        </p:txBody>
      </p:sp>
      <p:sp>
        <p:nvSpPr>
          <p:cNvPr id="6" name="Текст 10">
            <a:extLst>
              <a:ext uri="{FF2B5EF4-FFF2-40B4-BE49-F238E27FC236}">
                <a16:creationId xmlns:a16="http://schemas.microsoft.com/office/drawing/2014/main" id="{EFE8728D-456E-9BD6-B148-B6618529FBD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2881444"/>
            <a:ext cx="2917507" cy="1164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" name="Текст 10">
            <a:extLst>
              <a:ext uri="{FF2B5EF4-FFF2-40B4-BE49-F238E27FC236}">
                <a16:creationId xmlns:a16="http://schemas.microsoft.com/office/drawing/2014/main" id="{D926F321-2D2D-96C4-6061-7894092C7A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16693" y="2435378"/>
            <a:ext cx="2917507" cy="37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" name="Прямая соединительная линия 13">
            <a:extLst>
              <a:ext uri="{FF2B5EF4-FFF2-40B4-BE49-F238E27FC236}">
                <a16:creationId xmlns:a16="http://schemas.microsoft.com/office/drawing/2014/main" id="{23602D51-38BD-D840-5633-A505A6411204}"/>
              </a:ext>
            </a:extLst>
          </p:cNvPr>
          <p:cNvSpPr/>
          <p:nvPr userDrawn="1"/>
        </p:nvSpPr>
        <p:spPr>
          <a:xfrm>
            <a:off x="4016692" y="2359131"/>
            <a:ext cx="1147763" cy="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txBody>
          <a:bodyPr lIns="45719" rIns="45719">
            <a:noAutofit/>
          </a:bodyPr>
          <a:lstStyle/>
          <a:p>
            <a:pPr>
              <a:lnSpc>
                <a:spcPct val="110000"/>
              </a:lnSpc>
            </a:pPr>
            <a:endParaRPr/>
          </a:p>
        </p:txBody>
      </p:sp>
      <p:sp>
        <p:nvSpPr>
          <p:cNvPr id="10" name="Текст 10">
            <a:extLst>
              <a:ext uri="{FF2B5EF4-FFF2-40B4-BE49-F238E27FC236}">
                <a16:creationId xmlns:a16="http://schemas.microsoft.com/office/drawing/2014/main" id="{B75F5C60-9CCF-DC1D-6037-3237313BAB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16693" y="2881444"/>
            <a:ext cx="2917507" cy="1164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lang="ru-RU" sz="1200" b="0" i="0" u="none" strike="noStrike" cap="none" spc="0" baseline="0" dirty="0">
                <a:solidFill>
                  <a:schemeClr val="bg1">
                    <a:lumMod val="75000"/>
                  </a:schemeClr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sp>
        <p:nvSpPr>
          <p:cNvPr id="14" name="Текст 10">
            <a:extLst>
              <a:ext uri="{FF2B5EF4-FFF2-40B4-BE49-F238E27FC236}">
                <a16:creationId xmlns:a16="http://schemas.microsoft.com/office/drawing/2014/main" id="{FE9A5C5E-CDF7-9EF9-DD15-A19636EDD6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Прямая соединительная линия 13">
            <a:extLst>
              <a:ext uri="{FF2B5EF4-FFF2-40B4-BE49-F238E27FC236}">
                <a16:creationId xmlns:a16="http://schemas.microsoft.com/office/drawing/2014/main" id="{8AE1FEEE-01D3-F34D-BD3B-B335C22A5938}"/>
              </a:ext>
            </a:extLst>
          </p:cNvPr>
          <p:cNvSpPr/>
          <p:nvPr userDrawn="1"/>
        </p:nvSpPr>
        <p:spPr>
          <a:xfrm>
            <a:off x="442912" y="4536792"/>
            <a:ext cx="1147763" cy="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txBody>
          <a:bodyPr lIns="45719" rIns="45719">
            <a:noAutofit/>
          </a:bodyPr>
          <a:lstStyle/>
          <a:p>
            <a:pPr>
              <a:lnSpc>
                <a:spcPct val="110000"/>
              </a:lnSpc>
            </a:pPr>
            <a:endParaRPr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E9DBD354-DB42-AEA7-2012-B4DB1FAA86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Текст 10">
            <a:extLst>
              <a:ext uri="{FF2B5EF4-FFF2-40B4-BE49-F238E27FC236}">
                <a16:creationId xmlns:a16="http://schemas.microsoft.com/office/drawing/2014/main" id="{DB330DF0-9A1F-397B-B13D-1B892F0EE23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16693" y="4613039"/>
            <a:ext cx="2917507" cy="3764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sz="20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8" name="Прямая соединительная линия 13">
            <a:extLst>
              <a:ext uri="{FF2B5EF4-FFF2-40B4-BE49-F238E27FC236}">
                <a16:creationId xmlns:a16="http://schemas.microsoft.com/office/drawing/2014/main" id="{F6FB8021-37CE-744D-CA0F-EBA4F94083E8}"/>
              </a:ext>
            </a:extLst>
          </p:cNvPr>
          <p:cNvSpPr/>
          <p:nvPr userDrawn="1"/>
        </p:nvSpPr>
        <p:spPr>
          <a:xfrm>
            <a:off x="4016692" y="4536792"/>
            <a:ext cx="1147763" cy="0"/>
          </a:xfrm>
          <a:prstGeom prst="line">
            <a:avLst/>
          </a:prstGeom>
          <a:ln w="38100">
            <a:solidFill>
              <a:srgbClr val="CC3B03"/>
            </a:solidFill>
            <a:miter/>
          </a:ln>
        </p:spPr>
        <p:txBody>
          <a:bodyPr lIns="45719" rIns="45719">
            <a:noAutofit/>
          </a:bodyPr>
          <a:lstStyle/>
          <a:p>
            <a:pPr>
              <a:lnSpc>
                <a:spcPct val="110000"/>
              </a:lnSpc>
            </a:pPr>
            <a:endParaRPr/>
          </a:p>
        </p:txBody>
      </p:sp>
      <p:sp>
        <p:nvSpPr>
          <p:cNvPr id="19" name="Текст 10">
            <a:extLst>
              <a:ext uri="{FF2B5EF4-FFF2-40B4-BE49-F238E27FC236}">
                <a16:creationId xmlns:a16="http://schemas.microsoft.com/office/drawing/2014/main" id="{F46916A2-4BBA-F289-088E-2E22B5B6BF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16693" y="5059104"/>
            <a:ext cx="2917507" cy="116477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None/>
              <a:defRPr lang="ru-RU" sz="1200" b="0" i="0" u="none" strike="noStrike" cap="none" spc="0" baseline="0" dirty="0">
                <a:solidFill>
                  <a:schemeClr val="bg1">
                    <a:lumMod val="75000"/>
                  </a:schemeClr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None/>
              <a:tabLst/>
            </a:pPr>
            <a:r>
              <a:rPr lang="ru-RU" dirty="0"/>
              <a:t>Образец текста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4407F6C-138C-5705-001A-26F4B2773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646565" y="5312565"/>
            <a:ext cx="992332" cy="209853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49692C-B44F-4FCC-A92A-9390DA6EA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6522278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942721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/>
          <a:p>
            <a:r>
              <a:rPr lang="ru-RU" noProof="0" dirty="0"/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42911" y="2178811"/>
            <a:ext cx="11306175" cy="40366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Номер слайда">
            <a:extLst>
              <a:ext uri="{FF2B5EF4-FFF2-40B4-BE49-F238E27FC236}">
                <a16:creationId xmlns:a16="http://schemas.microsoft.com/office/drawing/2014/main" id="{17A3CF9A-E3EE-A1F2-7B4D-46F7CF625D52}"/>
              </a:ext>
            </a:extLst>
          </p:cNvPr>
          <p:cNvSpPr txBox="1">
            <a:spLocks/>
          </p:cNvSpPr>
          <p:nvPr userDrawn="1"/>
        </p:nvSpPr>
        <p:spPr>
          <a:xfrm>
            <a:off x="11380051" y="290914"/>
            <a:ext cx="575310" cy="163538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srgbClr val="BFBFBF"/>
                </a:solidFill>
                <a:effectLst/>
                <a:uFillTx/>
                <a:latin typeface="Cygre"/>
                <a:ea typeface="Cygre"/>
                <a:cs typeface="Cygre"/>
                <a:sym typeface="Cygre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r"/>
            <a:fld id="{86CB4B4D-7CA3-9044-876B-883B54F8677D}" type="slidenum">
              <a:rPr lang="ru-RU" sz="1000" smtClean="0"/>
              <a:pPr algn="r"/>
              <a:t>‹#›</a:t>
            </a:fld>
            <a:endParaRPr lang="ru-RU" sz="1000" dirty="0"/>
          </a:p>
        </p:txBody>
      </p:sp>
      <p:pic>
        <p:nvPicPr>
          <p:cNvPr id="6" name="Рисунок 1">
            <a:extLst>
              <a:ext uri="{FF2B5EF4-FFF2-40B4-BE49-F238E27FC236}">
                <a16:creationId xmlns:a16="http://schemas.microsoft.com/office/drawing/2014/main" id="{B46D50B2-0E04-4F06-AB87-7C0E1ADA0FE1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42913" y="172173"/>
            <a:ext cx="714464" cy="283991"/>
          </a:xfrm>
          <a:prstGeom prst="rect">
            <a:avLst/>
          </a:prstGeom>
        </p:spPr>
      </p:pic>
      <p:cxnSp>
        <p:nvCxnSpPr>
          <p:cNvPr id="7" name="Прямая соединительная линия 2">
            <a:extLst>
              <a:ext uri="{FF2B5EF4-FFF2-40B4-BE49-F238E27FC236}">
                <a16:creationId xmlns:a16="http://schemas.microsoft.com/office/drawing/2014/main" id="{E179D9E7-29C4-4058-9ADD-E78D3B36D4EB}"/>
              </a:ext>
            </a:extLst>
          </p:cNvPr>
          <p:cNvCxnSpPr>
            <a:cxnSpLocks/>
          </p:cNvCxnSpPr>
          <p:nvPr userDrawn="1"/>
        </p:nvCxnSpPr>
        <p:spPr>
          <a:xfrm>
            <a:off x="0" y="634117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D94DEA0-D260-48DE-A2C7-64CAAF7AE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lang="en-US" sz="833" b="0" i="1" dirty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>
              <a:buClr>
                <a:schemeClr val="accent1"/>
              </a:buClr>
              <a:buSzPct val="80000"/>
            </a:pP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61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6" r:id="rId2"/>
    <p:sldLayoutId id="2147483693" r:id="rId3"/>
    <p:sldLayoutId id="2147483697" r:id="rId4"/>
    <p:sldLayoutId id="2147483692" r:id="rId5"/>
    <p:sldLayoutId id="2147483695" r:id="rId6"/>
    <p:sldLayoutId id="2147483674" r:id="rId7"/>
    <p:sldLayoutId id="2147483679" r:id="rId8"/>
    <p:sldLayoutId id="2147483694" r:id="rId9"/>
    <p:sldLayoutId id="2147483690" r:id="rId10"/>
    <p:sldLayoutId id="2147483698" r:id="rId11"/>
    <p:sldLayoutId id="2147483672" r:id="rId12"/>
    <p:sldLayoutId id="2147483671" r:id="rId13"/>
    <p:sldLayoutId id="2147483668" r:id="rId14"/>
    <p:sldLayoutId id="2147483667" r:id="rId15"/>
    <p:sldLayoutId id="2147483696" r:id="rId16"/>
    <p:sldLayoutId id="2147483699" r:id="rId17"/>
  </p:sldLayoutIdLst>
  <p:transition spd="med"/>
  <p:txStyles>
    <p:titleStyle>
      <a:lvl1pPr marL="0" marR="0" indent="0" algn="l" defTabSz="914400" rtl="0" latinLnBrk="0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chemeClr val="accent1"/>
          </a:solidFill>
          <a:uFillTx/>
          <a:latin typeface="+mj-l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110000"/>
        </a:lnSpc>
        <a:spcBef>
          <a:spcPts val="0"/>
        </a:spcBef>
        <a:spcAft>
          <a:spcPts val="600"/>
        </a:spcAft>
        <a:buClr>
          <a:srgbClr val="FC5C2B"/>
        </a:buClr>
        <a:buSzPct val="100000"/>
        <a:buFont typeface="Inter Tight" pitchFamily="2" charset="0"/>
        <a:buChar char="›"/>
        <a:tabLst/>
        <a:defRPr sz="2000" b="0" i="0" u="none" strike="noStrike" cap="none" spc="0" baseline="0">
          <a:solidFill>
            <a:schemeClr val="bg1"/>
          </a:solidFill>
          <a:uFillTx/>
          <a:latin typeface="+mn-lt"/>
          <a:ea typeface="+mj-ea"/>
          <a:cs typeface="+mj-cs"/>
          <a:sym typeface="Calibri"/>
        </a:defRPr>
      </a:lvl1pPr>
      <a:lvl2pPr marL="538163" marR="0" indent="-266700" algn="l" defTabSz="914400" rtl="0" latinLnBrk="0">
        <a:lnSpc>
          <a:spcPct val="11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Arial" panose="020B0604020202020204" pitchFamily="34" charset="0"/>
        <a:buChar char="•"/>
        <a:tabLst/>
        <a:defRPr sz="1600" b="0" i="0" u="none" strike="noStrike" cap="none" spc="0" baseline="0">
          <a:solidFill>
            <a:schemeClr val="bg1"/>
          </a:solidFill>
          <a:uFillTx/>
          <a:latin typeface="+mn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C5C2B"/>
        </a:buClr>
        <a:buSzPct val="100000"/>
        <a:buFont typeface="Inter Tight" pitchFamily="2" charset="0"/>
        <a:buChar char="›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C5C2B"/>
        </a:buClr>
        <a:buSzPct val="100000"/>
        <a:buFont typeface="Inter Tight" pitchFamily="2" charset="0"/>
        <a:buChar char="›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FC5C2B"/>
        </a:buClr>
        <a:buSzPct val="100000"/>
        <a:buFont typeface="Inter Tight" pitchFamily="2" charset="0"/>
        <a:buChar char="›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6.png"/><Relationship Id="rId3" Type="http://schemas.openxmlformats.org/officeDocument/2006/relationships/image" Target="../media/image18.jpeg"/><Relationship Id="rId7" Type="http://schemas.microsoft.com/office/2007/relationships/hdphoto" Target="../media/hdphoto1.wdp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microsoft.com/office/2007/relationships/hdphoto" Target="../media/hdphoto2.wdp"/><Relationship Id="rId4" Type="http://schemas.openxmlformats.org/officeDocument/2006/relationships/image" Target="../media/image19.jp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537886A-D920-3769-C36A-99DB2A723F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955" y="4806967"/>
            <a:ext cx="8179117" cy="1229407"/>
          </a:xfrm>
        </p:spPr>
        <p:txBody>
          <a:bodyPr>
            <a:noAutofit/>
          </a:bodyPr>
          <a:lstStyle/>
          <a:p>
            <a:r>
              <a:rPr lang="ru-RU" dirty="0"/>
              <a:t>Артем Бугаенко, «</a:t>
            </a:r>
            <a:r>
              <a:rPr lang="ru-RU" dirty="0" err="1"/>
              <a:t>Тантор</a:t>
            </a:r>
            <a:r>
              <a:rPr lang="ru-RU" dirty="0"/>
              <a:t> </a:t>
            </a:r>
            <a:r>
              <a:rPr lang="ru-RU" dirty="0" err="1"/>
              <a:t>Лабс</a:t>
            </a:r>
            <a:r>
              <a:rPr lang="ru-RU" dirty="0"/>
              <a:t>»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D9DDEFCA-8148-5928-17C6-6ED10F52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55" y="2879723"/>
            <a:ext cx="8179115" cy="1750703"/>
          </a:xfrm>
        </p:spPr>
        <p:txBody>
          <a:bodyPr>
            <a:noAutofit/>
          </a:bodyPr>
          <a:lstStyle/>
          <a:p>
            <a:r>
              <a:rPr lang="ru-RU" sz="4000" dirty="0"/>
              <a:t>Новые «глазные капли» или как сделать статистику </a:t>
            </a:r>
            <a:r>
              <a:rPr lang="ru-RU" dirty="0" err="1"/>
              <a:t>Postgres</a:t>
            </a:r>
            <a:r>
              <a:rPr lang="ru-RU" dirty="0"/>
              <a:t> </a:t>
            </a:r>
            <a:r>
              <a:rPr lang="ru-RU" sz="4000" dirty="0"/>
              <a:t>более детализированной, не повышая </a:t>
            </a:r>
            <a:r>
              <a:rPr lang="ru-RU" dirty="0"/>
              <a:t>DST</a:t>
            </a:r>
          </a:p>
        </p:txBody>
      </p:sp>
    </p:spTree>
    <p:extLst>
      <p:ext uri="{BB962C8B-B14F-4D97-AF65-F5344CB8AC3E}">
        <p14:creationId xmlns:p14="http://schemas.microsoft.com/office/powerpoint/2010/main" val="159074830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 err="1"/>
              <a:t>MySQL</a:t>
            </a:r>
            <a:r>
              <a:rPr lang="ru-RU" dirty="0"/>
              <a:t> оценивает селективность выражений:</a:t>
            </a:r>
          </a:p>
          <a:p>
            <a:endParaRPr lang="ru-RU" dirty="0"/>
          </a:p>
          <a:p>
            <a:r>
              <a:rPr lang="ru-RU" dirty="0"/>
              <a:t>На основе индексов – </a:t>
            </a:r>
            <a:r>
              <a:rPr lang="en-US" dirty="0"/>
              <a:t> </a:t>
            </a:r>
            <a:r>
              <a:rPr lang="ru-RU" dirty="0"/>
              <a:t>количество </a:t>
            </a:r>
            <a:r>
              <a:rPr lang="ru-RU" dirty="0" err="1"/>
              <a:t>сэмплируемых</a:t>
            </a:r>
            <a:r>
              <a:rPr lang="ru-RU" dirty="0"/>
              <a:t> данных контролируется опцией </a:t>
            </a:r>
            <a:r>
              <a:rPr lang="ru-RU" dirty="0">
                <a:solidFill>
                  <a:srgbClr val="FC5C2B"/>
                </a:solidFill>
              </a:rPr>
              <a:t>STATS_SAMPLE_PAGES</a:t>
            </a:r>
            <a:r>
              <a:rPr lang="ru-RU" dirty="0"/>
              <a:t>.</a:t>
            </a:r>
          </a:p>
          <a:p>
            <a:r>
              <a:rPr lang="ru-RU" dirty="0"/>
              <a:t>На основе гистограмм (`</a:t>
            </a:r>
            <a:r>
              <a:rPr lang="en-US" dirty="0"/>
              <a:t>ANALYZE TABLE ... UPDATE HISTOGRAM WITH ... BUCKETS`)</a:t>
            </a:r>
            <a:endParaRPr lang="ru-RU" dirty="0"/>
          </a:p>
          <a:p>
            <a:pPr lvl="1"/>
            <a:r>
              <a:rPr lang="ru-RU" dirty="0"/>
              <a:t>Количество </a:t>
            </a:r>
            <a:r>
              <a:rPr lang="ru-RU" dirty="0" err="1"/>
              <a:t>сэмплируемых</a:t>
            </a:r>
            <a:r>
              <a:rPr lang="ru-RU" dirty="0"/>
              <a:t> данных контролируется опцией </a:t>
            </a:r>
            <a:r>
              <a:rPr lang="en-US" dirty="0" err="1">
                <a:solidFill>
                  <a:srgbClr val="FC5C2B"/>
                </a:solidFill>
              </a:rPr>
              <a:t>histogram_generation_max_mem_size</a:t>
            </a:r>
            <a:endParaRPr lang="ru-RU" dirty="0"/>
          </a:p>
          <a:p>
            <a:pPr lvl="1"/>
            <a:r>
              <a:rPr lang="ru-RU" dirty="0"/>
              <a:t>Максимум корзин – </a:t>
            </a:r>
            <a:r>
              <a:rPr lang="ru-RU" dirty="0">
                <a:solidFill>
                  <a:srgbClr val="FC5C2B"/>
                </a:solidFill>
              </a:rPr>
              <a:t>1024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По </a:t>
            </a:r>
            <a:r>
              <a:rPr lang="ru-RU" dirty="0">
                <a:solidFill>
                  <a:srgbClr val="FC5C2B"/>
                </a:solidFill>
              </a:rPr>
              <a:t>умолчанию</a:t>
            </a:r>
            <a:r>
              <a:rPr lang="ru-RU" dirty="0"/>
              <a:t> </a:t>
            </a:r>
            <a:r>
              <a:rPr lang="ru-RU" dirty="0">
                <a:solidFill>
                  <a:srgbClr val="FC5C2B"/>
                </a:solidFill>
              </a:rPr>
              <a:t>не имеет </a:t>
            </a:r>
            <a:r>
              <a:rPr lang="ru-RU" dirty="0"/>
              <a:t>детальной статистики распределения для неиндексированных колонок.</a:t>
            </a:r>
          </a:p>
          <a:p>
            <a:endParaRPr lang="ru-RU" dirty="0">
              <a:solidFill>
                <a:srgbClr val="F2F2F2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F2F2F2"/>
                </a:solidFill>
              </a:rPr>
              <a:t>Автоматическое обновление статистики (опция </a:t>
            </a:r>
            <a:r>
              <a:rPr lang="ru-RU" dirty="0">
                <a:solidFill>
                  <a:srgbClr val="FC5C2B"/>
                </a:solidFill>
              </a:rPr>
              <a:t>STATS_AUTO_RECALC </a:t>
            </a:r>
            <a:r>
              <a:rPr lang="ru-RU" dirty="0">
                <a:solidFill>
                  <a:srgbClr val="F2F2F2"/>
                </a:solidFill>
              </a:rPr>
              <a:t>)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en-US" dirty="0"/>
              <a:t>MySQL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768819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В </a:t>
            </a:r>
            <a:r>
              <a:rPr lang="ru-RU" dirty="0" err="1">
                <a:solidFill>
                  <a:srgbClr val="FC5C2B"/>
                </a:solidFill>
              </a:rPr>
              <a:t>Oracle</a:t>
            </a:r>
            <a:r>
              <a:rPr lang="ru-RU" dirty="0"/>
              <a:t> нет прямого глобального аналога </a:t>
            </a:r>
            <a:r>
              <a:rPr lang="ru-RU" dirty="0">
                <a:solidFill>
                  <a:srgbClr val="FC5C2B"/>
                </a:solidFill>
              </a:rPr>
              <a:t>DST</a:t>
            </a:r>
            <a:r>
              <a:rPr lang="ru-RU" dirty="0"/>
              <a:t>, но есть гибкие настройки сбора статистики через пакет </a:t>
            </a:r>
            <a:r>
              <a:rPr lang="ru-RU" dirty="0">
                <a:solidFill>
                  <a:srgbClr val="FC5C2B"/>
                </a:solidFill>
              </a:rPr>
              <a:t>DBMS_STATS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>
                <a:solidFill>
                  <a:srgbClr val="FC5C2B"/>
                </a:solidFill>
              </a:rPr>
              <a:t>Максимальное</a:t>
            </a:r>
            <a:r>
              <a:rPr lang="ru-RU" dirty="0"/>
              <a:t> число корзин гистограммы по умолчанию – </a:t>
            </a:r>
            <a:r>
              <a:rPr lang="ru-RU" dirty="0">
                <a:solidFill>
                  <a:srgbClr val="FC5C2B"/>
                </a:solidFill>
              </a:rPr>
              <a:t>254</a:t>
            </a:r>
            <a:r>
              <a:rPr lang="ru-RU" dirty="0"/>
              <a:t>.</a:t>
            </a:r>
          </a:p>
          <a:p>
            <a:r>
              <a:rPr lang="ru-RU" dirty="0">
                <a:solidFill>
                  <a:srgbClr val="FC5C2B"/>
                </a:solidFill>
              </a:rPr>
              <a:t>Динамически</a:t>
            </a:r>
            <a:r>
              <a:rPr lang="ru-RU" dirty="0"/>
              <a:t> выбирает </a:t>
            </a:r>
            <a:r>
              <a:rPr lang="ru-RU" b="1" dirty="0"/>
              <a:t>объём выборки </a:t>
            </a:r>
            <a:r>
              <a:rPr lang="ru-RU" dirty="0"/>
              <a:t>и</a:t>
            </a:r>
            <a:r>
              <a:rPr lang="ru-RU" b="1" dirty="0"/>
              <a:t> детализацию</a:t>
            </a:r>
            <a:r>
              <a:rPr lang="ru-RU" dirty="0"/>
              <a:t> статистики.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en-US" dirty="0"/>
              <a:t>Oracle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80108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r>
              <a:rPr lang="en-US" dirty="0"/>
              <a:t>SQL Server</a:t>
            </a:r>
            <a:r>
              <a:rPr lang="ru-RU" dirty="0"/>
              <a:t>: : фиксированная детализация (200 </a:t>
            </a:r>
            <a:r>
              <a:rPr lang="ru-RU" dirty="0" err="1"/>
              <a:t>бинов</a:t>
            </a:r>
            <a:r>
              <a:rPr lang="ru-RU" dirty="0"/>
              <a:t>) + </a:t>
            </a:r>
            <a:r>
              <a:rPr lang="ru-RU" dirty="0">
                <a:solidFill>
                  <a:srgbClr val="FC5C2B"/>
                </a:solidFill>
              </a:rPr>
              <a:t>автоматическая</a:t>
            </a:r>
            <a:r>
              <a:rPr lang="ru-RU" dirty="0"/>
              <a:t> выборка.</a:t>
            </a:r>
          </a:p>
          <a:p>
            <a:r>
              <a:rPr lang="en-US" dirty="0"/>
              <a:t>MySQL</a:t>
            </a:r>
            <a:r>
              <a:rPr lang="ru-RU" dirty="0"/>
              <a:t>: </a:t>
            </a:r>
            <a:r>
              <a:rPr lang="ru-RU" dirty="0">
                <a:solidFill>
                  <a:srgbClr val="FC5C2B"/>
                </a:solidFill>
              </a:rPr>
              <a:t>настраиваемое</a:t>
            </a:r>
            <a:r>
              <a:rPr lang="ru-RU" dirty="0"/>
              <a:t> число страниц индекса для анализа + автоматический подход.</a:t>
            </a:r>
          </a:p>
          <a:p>
            <a:r>
              <a:rPr lang="en-US" dirty="0"/>
              <a:t>Oracle</a:t>
            </a:r>
            <a:r>
              <a:rPr lang="ru-RU" dirty="0"/>
              <a:t>: </a:t>
            </a:r>
            <a:r>
              <a:rPr lang="ru-RU" dirty="0">
                <a:solidFill>
                  <a:srgbClr val="FC5C2B"/>
                </a:solidFill>
              </a:rPr>
              <a:t>автоматический</a:t>
            </a:r>
            <a:r>
              <a:rPr lang="ru-RU" dirty="0"/>
              <a:t> подход (</a:t>
            </a:r>
            <a:r>
              <a:rPr lang="en-US" dirty="0"/>
              <a:t>AUTO</a:t>
            </a:r>
            <a:r>
              <a:rPr lang="ru-RU" dirty="0"/>
              <a:t>_</a:t>
            </a:r>
            <a:r>
              <a:rPr lang="en-US" dirty="0"/>
              <a:t>SAMPLE</a:t>
            </a:r>
            <a:r>
              <a:rPr lang="ru-RU" dirty="0"/>
              <a:t>_</a:t>
            </a:r>
            <a:r>
              <a:rPr lang="en-US" dirty="0"/>
              <a:t>SIZE</a:t>
            </a:r>
            <a:r>
              <a:rPr lang="ru-RU" dirty="0"/>
              <a:t>) с возможностью </a:t>
            </a:r>
            <a:r>
              <a:rPr lang="ru-RU" dirty="0">
                <a:solidFill>
                  <a:srgbClr val="FC5C2B"/>
                </a:solidFill>
              </a:rPr>
              <a:t>настройки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  <a:p>
            <a:r>
              <a:rPr lang="en-US" dirty="0"/>
              <a:t>PostgreSQL:</a:t>
            </a:r>
            <a:r>
              <a:rPr lang="ru-RU" dirty="0"/>
              <a:t> </a:t>
            </a:r>
            <a:r>
              <a:rPr lang="en-US" dirty="0">
                <a:solidFill>
                  <a:srgbClr val="FC5C2B"/>
                </a:solidFill>
              </a:rPr>
              <a:t>300 * DST</a:t>
            </a:r>
            <a:r>
              <a:rPr lang="ru-RU" dirty="0">
                <a:solidFill>
                  <a:srgbClr val="FC5C2B"/>
                </a:solidFill>
              </a:rPr>
              <a:t> </a:t>
            </a:r>
            <a:r>
              <a:rPr lang="ru-RU" dirty="0"/>
              <a:t>строк для анализа.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Резюме по аналогам</a:t>
            </a:r>
          </a:p>
        </p:txBody>
      </p:sp>
    </p:spTree>
    <p:extLst>
      <p:ext uri="{BB962C8B-B14F-4D97-AF65-F5344CB8AC3E}">
        <p14:creationId xmlns:p14="http://schemas.microsoft.com/office/powerpoint/2010/main" val="14657707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Когда приходится повышать </a:t>
            </a:r>
            <a:r>
              <a:rPr lang="en-US" dirty="0">
                <a:solidFill>
                  <a:srgbClr val="FC5C2B"/>
                </a:solidFill>
              </a:rPr>
              <a:t>DST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C</a:t>
            </a:r>
            <a:r>
              <a:rPr lang="ru-RU" dirty="0" err="1"/>
              <a:t>толбец</a:t>
            </a:r>
            <a:r>
              <a:rPr lang="ru-RU" dirty="0"/>
              <a:t> с </a:t>
            </a:r>
            <a:r>
              <a:rPr lang="ru-RU" i="1" dirty="0"/>
              <a:t>нестандартным</a:t>
            </a:r>
            <a:r>
              <a:rPr lang="ru-RU" dirty="0"/>
              <a:t> распределением:</a:t>
            </a:r>
            <a:endParaRPr lang="en-US" dirty="0"/>
          </a:p>
          <a:p>
            <a:pPr lvl="1"/>
            <a:r>
              <a:rPr lang="ru-RU" dirty="0"/>
              <a:t>Очень большой </a:t>
            </a:r>
            <a:r>
              <a:rPr lang="ru-RU" dirty="0">
                <a:solidFill>
                  <a:srgbClr val="FC5C2B"/>
                </a:solidFill>
              </a:rPr>
              <a:t>разброс частот</a:t>
            </a:r>
          </a:p>
          <a:p>
            <a:pPr lvl="1"/>
            <a:r>
              <a:rPr lang="ru-RU" dirty="0"/>
              <a:t>Длинный «хвост» редких значений </a:t>
            </a:r>
          </a:p>
          <a:p>
            <a:endParaRPr lang="ru-RU" dirty="0"/>
          </a:p>
          <a:p>
            <a:r>
              <a:rPr lang="ru-RU" dirty="0"/>
              <a:t>Столбец с </a:t>
            </a:r>
            <a:r>
              <a:rPr lang="ru-RU" dirty="0">
                <a:solidFill>
                  <a:srgbClr val="FC5C2B"/>
                </a:solidFill>
              </a:rPr>
              <a:t>большим числом</a:t>
            </a:r>
            <a:r>
              <a:rPr lang="ru-RU" dirty="0"/>
              <a:t> </a:t>
            </a:r>
            <a:r>
              <a:rPr lang="ru-RU" i="1" dirty="0"/>
              <a:t>уникальных</a:t>
            </a:r>
            <a:r>
              <a:rPr lang="ru-RU" dirty="0"/>
              <a:t> значений:</a:t>
            </a:r>
          </a:p>
          <a:p>
            <a:pPr lvl="1"/>
            <a:r>
              <a:rPr lang="ru-RU" dirty="0"/>
              <a:t>Десятки - сотни миллионов строк</a:t>
            </a:r>
          </a:p>
          <a:p>
            <a:pPr lvl="1"/>
            <a:r>
              <a:rPr lang="ru-RU" dirty="0"/>
              <a:t>Сотни тысяч - миллионы </a:t>
            </a:r>
            <a:r>
              <a:rPr lang="ru-RU" dirty="0">
                <a:solidFill>
                  <a:srgbClr val="FC5C2B"/>
                </a:solidFill>
              </a:rPr>
              <a:t>уникальных значений</a:t>
            </a:r>
            <a:endParaRPr lang="en-US" dirty="0">
              <a:solidFill>
                <a:srgbClr val="FC5C2B"/>
              </a:solidFill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Проблематика наглядно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0D1BCB-2B11-4EEB-BAAC-A2174FDED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503" y="2121933"/>
            <a:ext cx="4526423" cy="3394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EF11A2-7E17-4BEC-A069-887CD347ACCD}"/>
              </a:ext>
            </a:extLst>
          </p:cNvPr>
          <p:cNvSpPr txBox="1"/>
          <p:nvPr/>
        </p:nvSpPr>
        <p:spPr>
          <a:xfrm>
            <a:off x="7356503" y="5588950"/>
            <a:ext cx="449224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Пример проблемного распределения</a:t>
            </a:r>
          </a:p>
        </p:txBody>
      </p:sp>
    </p:spTree>
    <p:extLst>
      <p:ext uri="{BB962C8B-B14F-4D97-AF65-F5344CB8AC3E}">
        <p14:creationId xmlns:p14="http://schemas.microsoft.com/office/powerpoint/2010/main" val="173347147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7219" y="1547761"/>
            <a:ext cx="11306174" cy="4101950"/>
          </a:xfrm>
        </p:spPr>
        <p:txBody>
          <a:bodyPr>
            <a:noAutofit/>
          </a:bodyPr>
          <a:lstStyle/>
          <a:p>
            <a:r>
              <a:rPr lang="ru-RU" dirty="0"/>
              <a:t>Текст запроса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Недостаточная точность		    	       Достаточная точность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Ускорение выполнения запроса в </a:t>
            </a:r>
            <a:r>
              <a:rPr lang="en-US" dirty="0"/>
              <a:t>~</a:t>
            </a:r>
            <a:r>
              <a:rPr lang="ru-RU" dirty="0"/>
              <a:t> </a:t>
            </a:r>
            <a:r>
              <a:rPr lang="ru-RU" dirty="0">
                <a:solidFill>
                  <a:srgbClr val="FC5C2B"/>
                </a:solidFill>
              </a:rPr>
              <a:t>5 300 раз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Проблематика наглядно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3C8D54-F688-4805-A9B4-ADA06062B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19" y="1947226"/>
            <a:ext cx="8852171" cy="125363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EA19B8-72DB-42C9-8FC8-28F33E551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991" y="3984457"/>
            <a:ext cx="5510244" cy="138182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0A193CF-14CF-4CCA-8265-7A0B9B5AF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19" y="3984457"/>
            <a:ext cx="5510245" cy="115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4962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5653087" cy="4101950"/>
          </a:xfrm>
        </p:spPr>
        <p:txBody>
          <a:bodyPr>
            <a:noAutofit/>
          </a:bodyPr>
          <a:lstStyle/>
          <a:p>
            <a:r>
              <a:rPr lang="ru-RU" dirty="0"/>
              <a:t>+ Повышение </a:t>
            </a:r>
            <a:r>
              <a:rPr lang="ru-RU" dirty="0">
                <a:solidFill>
                  <a:srgbClr val="FC5C2B"/>
                </a:solidFill>
              </a:rPr>
              <a:t>размера выборки</a:t>
            </a:r>
          </a:p>
          <a:p>
            <a:r>
              <a:rPr lang="ru-RU" dirty="0"/>
              <a:t>+ Увеличение </a:t>
            </a:r>
            <a:r>
              <a:rPr lang="ru-RU" dirty="0">
                <a:solidFill>
                  <a:srgbClr val="FC5C2B"/>
                </a:solidFill>
              </a:rPr>
              <a:t>количества </a:t>
            </a:r>
            <a:r>
              <a:rPr lang="en-US" dirty="0">
                <a:solidFill>
                  <a:srgbClr val="FC5C2B"/>
                </a:solidFill>
              </a:rPr>
              <a:t>MCV</a:t>
            </a:r>
            <a:endParaRPr lang="ru-RU" dirty="0">
              <a:solidFill>
                <a:srgbClr val="FC5C2B"/>
              </a:solidFill>
            </a:endParaRPr>
          </a:p>
          <a:p>
            <a:r>
              <a:rPr lang="ru-RU" dirty="0"/>
              <a:t>+ Повышение </a:t>
            </a:r>
            <a:r>
              <a:rPr lang="ru-RU" dirty="0">
                <a:solidFill>
                  <a:srgbClr val="FC5C2B"/>
                </a:solidFill>
              </a:rPr>
              <a:t>точности показателей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Повышаем </a:t>
            </a:r>
            <a:r>
              <a:rPr lang="en-US" dirty="0"/>
              <a:t>DST</a:t>
            </a:r>
            <a:endParaRPr lang="ru-RU" dirty="0"/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80984913-2A32-453E-AF1A-A3136449EBE4}"/>
              </a:ext>
            </a:extLst>
          </p:cNvPr>
          <p:cNvSpPr txBox="1">
            <a:spLocks/>
          </p:cNvSpPr>
          <p:nvPr/>
        </p:nvSpPr>
        <p:spPr>
          <a:xfrm>
            <a:off x="6096000" y="2121933"/>
            <a:ext cx="5929513" cy="4101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 dirty="0">
                <a:solidFill>
                  <a:srgbClr val="F2F2F2"/>
                </a:solidFill>
              </a:rPr>
              <a:t>-</a:t>
            </a:r>
            <a:r>
              <a:rPr lang="ru-RU" dirty="0">
                <a:solidFill>
                  <a:srgbClr val="FC5C2B"/>
                </a:solidFill>
              </a:rPr>
              <a:t> Увеличение времени </a:t>
            </a:r>
            <a:r>
              <a:rPr lang="en-US" dirty="0"/>
              <a:t>ANALYZE</a:t>
            </a:r>
          </a:p>
          <a:p>
            <a:pPr hangingPunct="1"/>
            <a:r>
              <a:rPr lang="ru-RU" dirty="0">
                <a:solidFill>
                  <a:srgbClr val="F2F2F2"/>
                </a:solidFill>
              </a:rPr>
              <a:t>-</a:t>
            </a:r>
            <a:r>
              <a:rPr lang="ru-RU" dirty="0">
                <a:solidFill>
                  <a:srgbClr val="FC5C2B"/>
                </a:solidFill>
              </a:rPr>
              <a:t> Повышение размера</a:t>
            </a:r>
            <a:r>
              <a:rPr lang="ru-RU" dirty="0"/>
              <a:t> хранимой статистики</a:t>
            </a:r>
          </a:p>
          <a:p>
            <a:pPr hangingPunct="1"/>
            <a:r>
              <a:rPr lang="ru-RU" dirty="0">
                <a:solidFill>
                  <a:srgbClr val="F2F2F2"/>
                </a:solidFill>
              </a:rPr>
              <a:t>-</a:t>
            </a:r>
            <a:r>
              <a:rPr lang="ru-RU" dirty="0">
                <a:solidFill>
                  <a:srgbClr val="FC5C2B"/>
                </a:solidFill>
              </a:rPr>
              <a:t> Снижение скорости </a:t>
            </a:r>
            <a:r>
              <a:rPr lang="ru-RU" dirty="0"/>
              <a:t>работы планировщика</a:t>
            </a:r>
          </a:p>
        </p:txBody>
      </p:sp>
    </p:spTree>
    <p:extLst>
      <p:ext uri="{BB962C8B-B14F-4D97-AF65-F5344CB8AC3E}">
        <p14:creationId xmlns:p14="http://schemas.microsoft.com/office/powerpoint/2010/main" val="266452626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r>
              <a:rPr lang="ru-RU" dirty="0"/>
              <a:t>Новый колоночный атрибут </a:t>
            </a:r>
            <a:r>
              <a:rPr lang="en-US" dirty="0"/>
              <a:t>Statistic Sample Multiplier (</a:t>
            </a:r>
            <a:r>
              <a:rPr lang="en-US" dirty="0">
                <a:solidFill>
                  <a:srgbClr val="FC5C2B"/>
                </a:solidFill>
              </a:rPr>
              <a:t>SSM</a:t>
            </a:r>
            <a:r>
              <a:rPr lang="en-US" dirty="0"/>
              <a:t>)</a:t>
            </a:r>
          </a:p>
          <a:p>
            <a:endParaRPr lang="en-US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Когда он пригодится:</a:t>
            </a:r>
          </a:p>
          <a:p>
            <a:r>
              <a:rPr lang="ru-RU" dirty="0"/>
              <a:t>Нет возможности повысить </a:t>
            </a:r>
            <a:r>
              <a:rPr lang="en-US" dirty="0"/>
              <a:t>DST </a:t>
            </a:r>
            <a:r>
              <a:rPr lang="ru-RU" dirty="0"/>
              <a:t>из-за </a:t>
            </a:r>
            <a:r>
              <a:rPr lang="ru-RU" dirty="0">
                <a:solidFill>
                  <a:srgbClr val="FC5C2B"/>
                </a:solidFill>
              </a:rPr>
              <a:t>накладных затрат</a:t>
            </a:r>
            <a:r>
              <a:rPr lang="ru-RU" dirty="0"/>
              <a:t> планировщика и размера статистики</a:t>
            </a:r>
          </a:p>
          <a:p>
            <a:r>
              <a:rPr lang="en-US" dirty="0"/>
              <a:t>DST </a:t>
            </a:r>
            <a:r>
              <a:rPr lang="ru-RU" dirty="0">
                <a:solidFill>
                  <a:srgbClr val="FC5C2B"/>
                </a:solidFill>
              </a:rPr>
              <a:t>максимальный</a:t>
            </a:r>
            <a:r>
              <a:rPr lang="ru-RU" dirty="0"/>
              <a:t>, а точность статистики всё ещё </a:t>
            </a:r>
            <a:r>
              <a:rPr lang="ru-RU" dirty="0">
                <a:solidFill>
                  <a:srgbClr val="FC5C2B"/>
                </a:solidFill>
              </a:rPr>
              <a:t>недостаточна</a:t>
            </a:r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Расширяя горизонты. </a:t>
            </a:r>
            <a:r>
              <a:rPr lang="en-US" dirty="0"/>
              <a:t>Statistics Sample Multiplier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107869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r>
              <a:rPr lang="ru-RU" dirty="0"/>
              <a:t>Разделение функционала </a:t>
            </a:r>
            <a:r>
              <a:rPr lang="en-US" dirty="0">
                <a:solidFill>
                  <a:srgbClr val="FC5C2B"/>
                </a:solidFill>
              </a:rPr>
              <a:t>DST</a:t>
            </a:r>
          </a:p>
          <a:p>
            <a:pPr lvl="1"/>
            <a:r>
              <a:rPr lang="ru-RU" dirty="0"/>
              <a:t>Базовый функционал </a:t>
            </a:r>
            <a:r>
              <a:rPr lang="en-US" dirty="0"/>
              <a:t>DST</a:t>
            </a:r>
            <a:r>
              <a:rPr lang="ru-RU" dirty="0"/>
              <a:t> (без изменений)</a:t>
            </a:r>
          </a:p>
          <a:p>
            <a:pPr lvl="1"/>
            <a:r>
              <a:rPr lang="ru-RU" dirty="0"/>
              <a:t>Параметр </a:t>
            </a:r>
            <a:r>
              <a:rPr lang="en-US" dirty="0">
                <a:solidFill>
                  <a:srgbClr val="FC5C2B"/>
                </a:solidFill>
              </a:rPr>
              <a:t>SSM</a:t>
            </a:r>
            <a:r>
              <a:rPr lang="en-US" dirty="0"/>
              <a:t> </a:t>
            </a:r>
            <a:r>
              <a:rPr lang="ru-RU" dirty="0"/>
              <a:t>вносит возможность увеличить объём выборки.</a:t>
            </a:r>
          </a:p>
          <a:p>
            <a:pPr lvl="1"/>
            <a:r>
              <a:rPr lang="ru-RU" dirty="0"/>
              <a:t>Диапазон значений </a:t>
            </a:r>
            <a:r>
              <a:rPr lang="en-US" dirty="0">
                <a:solidFill>
                  <a:srgbClr val="FC5C2B"/>
                </a:solidFill>
              </a:rPr>
              <a:t>SSM</a:t>
            </a:r>
            <a:r>
              <a:rPr lang="ru-RU" dirty="0">
                <a:solidFill>
                  <a:srgbClr val="FC5C2B"/>
                </a:solidFill>
              </a:rPr>
              <a:t> </a:t>
            </a:r>
            <a:r>
              <a:rPr lang="ru-RU" dirty="0"/>
              <a:t>от 1 до 10 000 ( </a:t>
            </a:r>
            <a:r>
              <a:rPr lang="en-US" dirty="0"/>
              <a:t>“</a:t>
            </a:r>
            <a:r>
              <a:rPr lang="ru-RU" dirty="0">
                <a:solidFill>
                  <a:srgbClr val="F2F2F2"/>
                </a:solidFill>
              </a:rPr>
              <a:t>-1</a:t>
            </a:r>
            <a:r>
              <a:rPr lang="en-US" dirty="0">
                <a:solidFill>
                  <a:srgbClr val="F2F2F2"/>
                </a:solidFill>
              </a:rPr>
              <a:t>”</a:t>
            </a:r>
            <a:r>
              <a:rPr lang="ru-RU" dirty="0"/>
              <a:t> — значение по умолчанию)</a:t>
            </a:r>
            <a:endParaRPr lang="ru-RU" dirty="0">
              <a:solidFill>
                <a:srgbClr val="FC5C2B"/>
              </a:solidFill>
            </a:endParaRPr>
          </a:p>
          <a:p>
            <a:pPr lvl="1"/>
            <a:endParaRPr lang="ru-RU" dirty="0"/>
          </a:p>
          <a:p>
            <a:pPr lvl="1"/>
            <a:endParaRPr lang="ru-RU" dirty="0"/>
          </a:p>
          <a:p>
            <a:r>
              <a:rPr lang="ru-RU" dirty="0"/>
              <a:t>Внесение изменений в </a:t>
            </a:r>
            <a:r>
              <a:rPr lang="en-US" dirty="0" err="1"/>
              <a:t>Analyze.c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 где </a:t>
            </a:r>
            <a:r>
              <a:rPr lang="en-US" dirty="0" err="1">
                <a:solidFill>
                  <a:srgbClr val="FC5C2B"/>
                </a:solidFill>
                <a:latin typeface="Consolas" panose="020B0609020204030204" pitchFamily="49" charset="0"/>
              </a:rPr>
              <a:t>target_rows</a:t>
            </a:r>
            <a:r>
              <a:rPr lang="ru-RU" dirty="0">
                <a:solidFill>
                  <a:srgbClr val="FC5C2B"/>
                </a:solidFill>
              </a:rPr>
              <a:t> </a:t>
            </a:r>
            <a:r>
              <a:rPr lang="ru-RU" dirty="0">
                <a:solidFill>
                  <a:srgbClr val="F2F2F2"/>
                </a:solidFill>
              </a:rPr>
              <a:t>–</a:t>
            </a:r>
            <a:r>
              <a:rPr lang="ru-RU" dirty="0"/>
              <a:t> количество строк для выборки.</a:t>
            </a:r>
            <a:endParaRPr lang="en-US" dirty="0"/>
          </a:p>
          <a:p>
            <a:pPr lvl="1"/>
            <a:r>
              <a:rPr lang="ru-RU" dirty="0"/>
              <a:t>До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</a:rPr>
              <a:t>target_rows</a:t>
            </a:r>
            <a:r>
              <a:rPr lang="en-US" dirty="0">
                <a:latin typeface="Consolas" panose="020B0609020204030204" pitchFamily="49" charset="0"/>
              </a:rPr>
              <a:t> = 300 x </a:t>
            </a:r>
            <a:r>
              <a:rPr lang="en-US" dirty="0">
                <a:solidFill>
                  <a:srgbClr val="FC5C2B"/>
                </a:solidFill>
                <a:latin typeface="Consolas" panose="020B0609020204030204" pitchFamily="49" charset="0"/>
              </a:rPr>
              <a:t>DST</a:t>
            </a:r>
          </a:p>
          <a:p>
            <a:pPr lvl="1"/>
            <a:r>
              <a:rPr lang="ru-RU" dirty="0"/>
              <a:t>После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 err="1">
                <a:latin typeface="Consolas" panose="020B0609020204030204" pitchFamily="49" charset="0"/>
              </a:rPr>
              <a:t>target_rows</a:t>
            </a:r>
            <a:r>
              <a:rPr lang="en-US" dirty="0">
                <a:latin typeface="Consolas" panose="020B0609020204030204" pitchFamily="49" charset="0"/>
              </a:rPr>
              <a:t> = 300 x </a:t>
            </a:r>
            <a:r>
              <a:rPr lang="en-US" dirty="0">
                <a:solidFill>
                  <a:srgbClr val="FC5C2B"/>
                </a:solidFill>
                <a:latin typeface="Consolas" panose="020B0609020204030204" pitchFamily="49" charset="0"/>
              </a:rPr>
              <a:t>DST</a:t>
            </a:r>
            <a:r>
              <a:rPr lang="en-US" dirty="0">
                <a:latin typeface="Consolas" panose="020B0609020204030204" pitchFamily="49" charset="0"/>
              </a:rPr>
              <a:t> x </a:t>
            </a:r>
            <a:r>
              <a:rPr lang="en-US" dirty="0">
                <a:solidFill>
                  <a:srgbClr val="FC5C2B"/>
                </a:solidFill>
                <a:latin typeface="Consolas" panose="020B0609020204030204" pitchFamily="49" charset="0"/>
              </a:rPr>
              <a:t>SSM</a:t>
            </a:r>
            <a:endParaRPr lang="ru-RU" dirty="0">
              <a:solidFill>
                <a:srgbClr val="FC5C2B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Основная идея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F032A6A-DFA0-4B41-ABBC-12ECF13DF2C8}"/>
              </a:ext>
            </a:extLst>
          </p:cNvPr>
          <p:cNvSpPr/>
          <p:nvPr/>
        </p:nvSpPr>
        <p:spPr>
          <a:xfrm>
            <a:off x="671716" y="4988030"/>
            <a:ext cx="3800610" cy="606711"/>
          </a:xfrm>
          <a:prstGeom prst="roundRect">
            <a:avLst/>
          </a:prstGeom>
          <a:solidFill>
            <a:schemeClr val="accent1">
              <a:lumMod val="50000"/>
              <a:alpha val="1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C04CDA74-41BC-4037-938C-2B61D7DD8C1E}"/>
              </a:ext>
            </a:extLst>
          </p:cNvPr>
          <p:cNvSpPr/>
          <p:nvPr/>
        </p:nvSpPr>
        <p:spPr>
          <a:xfrm>
            <a:off x="671716" y="5617172"/>
            <a:ext cx="3800610" cy="606711"/>
          </a:xfrm>
          <a:prstGeom prst="roundRect">
            <a:avLst/>
          </a:prstGeom>
          <a:solidFill>
            <a:srgbClr val="92D050">
              <a:alpha val="18000"/>
            </a:srgb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595005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F2C1A86-2094-8684-F0C6-E3DB736C6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2435378"/>
            <a:ext cx="2917507" cy="376400"/>
          </a:xfrm>
        </p:spPr>
        <p:txBody>
          <a:bodyPr>
            <a:noAutofit/>
          </a:bodyPr>
          <a:lstStyle/>
          <a:p>
            <a:r>
              <a:rPr lang="ru-RU" dirty="0"/>
              <a:t>Создать переменную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9FC53F-4D32-A469-A6D0-CB3A7BCD33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2881443"/>
            <a:ext cx="2917507" cy="1164779"/>
          </a:xfrm>
        </p:spPr>
        <p:txBody>
          <a:bodyPr>
            <a:noAutofit/>
          </a:bodyPr>
          <a:lstStyle/>
          <a:p>
            <a:r>
              <a:rPr lang="it-IT" dirty="0"/>
              <a:t>/src/include/catalog/pg_attribute.h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5D2D3CC-9013-2BEC-317C-C2B2AA0D9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7247" y="2435378"/>
            <a:ext cx="2917507" cy="376400"/>
          </a:xfrm>
        </p:spPr>
        <p:txBody>
          <a:bodyPr>
            <a:noAutofit/>
          </a:bodyPr>
          <a:lstStyle/>
          <a:p>
            <a:r>
              <a:rPr lang="ru-RU" dirty="0"/>
              <a:t>Добавить лексему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000AF57-F7F6-3430-2040-B5873E4BBA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7247" y="2881443"/>
            <a:ext cx="2917507" cy="1164779"/>
          </a:xfrm>
        </p:spPr>
        <p:txBody>
          <a:bodyPr>
            <a:noAutofit/>
          </a:bodyPr>
          <a:lstStyle/>
          <a:p>
            <a:r>
              <a:rPr lang="en-US" dirty="0"/>
              <a:t>/src/backend/parser/</a:t>
            </a:r>
            <a:r>
              <a:rPr lang="en-US" dirty="0" err="1"/>
              <a:t>gram.y</a:t>
            </a:r>
            <a:endParaRPr lang="en-US" dirty="0"/>
          </a:p>
          <a:p>
            <a:r>
              <a:rPr lang="en-US" dirty="0"/>
              <a:t>/src/include/parser/kwlist.h</a:t>
            </a:r>
          </a:p>
          <a:p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9BBD3B6-034A-AECA-1A72-99AD3E2B2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4613039"/>
            <a:ext cx="3527954" cy="376400"/>
          </a:xfrm>
        </p:spPr>
        <p:txBody>
          <a:bodyPr>
            <a:noAutofit/>
          </a:bodyPr>
          <a:lstStyle/>
          <a:p>
            <a:r>
              <a:rPr lang="ru-RU" dirty="0"/>
              <a:t>Документирование </a:t>
            </a:r>
            <a:r>
              <a:rPr lang="en-US" dirty="0" err="1"/>
              <a:t>Sgml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DD2F5BB-63DB-CF0F-3CE6-72C08CE10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5059104"/>
            <a:ext cx="2917507" cy="1164779"/>
          </a:xfrm>
        </p:spPr>
        <p:txBody>
          <a:bodyPr>
            <a:noAutofit/>
          </a:bodyPr>
          <a:lstStyle/>
          <a:p>
            <a:r>
              <a:rPr lang="en-US" dirty="0"/>
              <a:t>/doc/</a:t>
            </a:r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sgml</a:t>
            </a:r>
            <a:r>
              <a:rPr lang="en-US" dirty="0"/>
              <a:t>/ref/</a:t>
            </a:r>
            <a:r>
              <a:rPr lang="en-US" dirty="0" err="1"/>
              <a:t>alter_table.sgml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A73C221-FA59-63F9-AC4E-FCBF4C7F9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7247" y="4613039"/>
            <a:ext cx="2917507" cy="376400"/>
          </a:xfrm>
        </p:spPr>
        <p:txBody>
          <a:bodyPr>
            <a:noAutofit/>
          </a:bodyPr>
          <a:lstStyle/>
          <a:p>
            <a:r>
              <a:rPr lang="ru-RU" dirty="0"/>
              <a:t>Учесть зависимости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54F3FDE-617C-6470-6111-CF11C87307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37247" y="5059104"/>
            <a:ext cx="3446356" cy="1164779"/>
          </a:xfrm>
        </p:spPr>
        <p:txBody>
          <a:bodyPr>
            <a:noAutofit/>
          </a:bodyPr>
          <a:lstStyle/>
          <a:p>
            <a:r>
              <a:rPr lang="en-US" dirty="0"/>
              <a:t>/src/backend/catalog/</a:t>
            </a:r>
            <a:r>
              <a:rPr lang="en-US" dirty="0" err="1"/>
              <a:t>index.c</a:t>
            </a:r>
            <a:endParaRPr lang="en-US" dirty="0"/>
          </a:p>
          <a:p>
            <a:r>
              <a:rPr lang="nl-NL" dirty="0"/>
              <a:t>/src/backend/bootstrap/bootstrap.c</a:t>
            </a:r>
          </a:p>
          <a:p>
            <a:r>
              <a:rPr lang="en-US" dirty="0"/>
              <a:t>/src/backend/access/common/tupdesc.c</a:t>
            </a:r>
          </a:p>
          <a:p>
            <a:r>
              <a:rPr lang="en-US" dirty="0" err="1"/>
              <a:t>pg_dump</a:t>
            </a:r>
            <a:r>
              <a:rPr lang="en-US" dirty="0"/>
              <a:t> / </a:t>
            </a:r>
            <a:r>
              <a:rPr lang="en-US" dirty="0" err="1"/>
              <a:t>pg_restore</a:t>
            </a:r>
            <a:endParaRPr lang="en-US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3F1EA87-FEC9-E19E-35F1-5D6A9AFC52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31582" y="2435378"/>
            <a:ext cx="3360417" cy="376400"/>
          </a:xfrm>
        </p:spPr>
        <p:txBody>
          <a:bodyPr>
            <a:noAutofit/>
          </a:bodyPr>
          <a:lstStyle/>
          <a:p>
            <a:r>
              <a:rPr lang="ru-RU" dirty="0"/>
              <a:t>Установка переменной</a:t>
            </a:r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D830C03-5DA4-80A6-88BE-3B7C13039B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31583" y="2881443"/>
            <a:ext cx="2917507" cy="1164779"/>
          </a:xfrm>
        </p:spPr>
        <p:txBody>
          <a:bodyPr>
            <a:noAutofit/>
          </a:bodyPr>
          <a:lstStyle/>
          <a:p>
            <a:r>
              <a:rPr lang="fr-FR" dirty="0"/>
              <a:t>/src/include/nodes/parsenodes.h</a:t>
            </a:r>
          </a:p>
          <a:p>
            <a:r>
              <a:rPr lang="en-US" dirty="0"/>
              <a:t>/src/backend/commands/tablecmds.c</a:t>
            </a:r>
          </a:p>
          <a:p>
            <a:endParaRPr lang="fr-FR" dirty="0"/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958DF33-D9D2-3EC9-ACC5-B94EF2E3C6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1583" y="4613039"/>
            <a:ext cx="2917507" cy="376400"/>
          </a:xfrm>
        </p:spPr>
        <p:txBody>
          <a:bodyPr>
            <a:noAutofit/>
          </a:bodyPr>
          <a:lstStyle/>
          <a:p>
            <a:r>
              <a:rPr lang="ru-RU" dirty="0"/>
              <a:t>Основной функционал</a:t>
            </a:r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BA8305D0-784E-70EF-F6F4-B0A69354A4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1583" y="5059104"/>
            <a:ext cx="2917507" cy="1164779"/>
          </a:xfrm>
        </p:spPr>
        <p:txBody>
          <a:bodyPr>
            <a:noAutofit/>
          </a:bodyPr>
          <a:lstStyle/>
          <a:p>
            <a:r>
              <a:rPr lang="en-US" dirty="0"/>
              <a:t>/src/backend/commands/analyze.c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26176-DEDB-0923-DCF4-1FFF52DC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rgbClr val="FC5C2B"/>
                </a:solidFill>
              </a:rPr>
              <a:t>План</a:t>
            </a:r>
            <a:r>
              <a:rPr lang="ru-RU" dirty="0"/>
              <a:t> </a:t>
            </a:r>
            <a:r>
              <a:rPr lang="ru-RU" dirty="0">
                <a:solidFill>
                  <a:srgbClr val="FC5C2B"/>
                </a:solidFill>
              </a:rPr>
              <a:t>внедрения</a:t>
            </a:r>
          </a:p>
        </p:txBody>
      </p:sp>
    </p:spTree>
    <p:extLst>
      <p:ext uri="{BB962C8B-B14F-4D97-AF65-F5344CB8AC3E}">
        <p14:creationId xmlns:p14="http://schemas.microsoft.com/office/powerpoint/2010/main" val="407402925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543A38-A1F1-41BF-8C79-C98207CEF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2" y="1651286"/>
            <a:ext cx="11306174" cy="2336225"/>
          </a:xfrm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23658" y="4225282"/>
            <a:ext cx="6823797" cy="1962862"/>
          </a:xfrm>
        </p:spPr>
        <p:txBody>
          <a:bodyPr>
            <a:noAutofit/>
          </a:bodyPr>
          <a:lstStyle/>
          <a:p>
            <a:r>
              <a:rPr lang="ru-RU" dirty="0"/>
              <a:t>Поддержка в синтаксисе </a:t>
            </a:r>
            <a:r>
              <a:rPr lang="en-US" dirty="0"/>
              <a:t>SQL</a:t>
            </a:r>
            <a:endParaRPr lang="ru-RU" dirty="0"/>
          </a:p>
          <a:p>
            <a:r>
              <a:rPr lang="ru-RU" dirty="0"/>
              <a:t>Цепочка </a:t>
            </a:r>
            <a:r>
              <a:rPr lang="en-US" dirty="0"/>
              <a:t>Data Definition Language-</a:t>
            </a:r>
            <a:r>
              <a:rPr lang="ru-RU" dirty="0"/>
              <a:t>обработки </a:t>
            </a:r>
            <a:r>
              <a:rPr lang="en-US" dirty="0"/>
              <a:t> </a:t>
            </a:r>
            <a:r>
              <a:rPr lang="ru-RU" dirty="0"/>
              <a:t>(</a:t>
            </a:r>
            <a:r>
              <a:rPr lang="en-US" dirty="0">
                <a:solidFill>
                  <a:srgbClr val="FC5C2B"/>
                </a:solidFill>
              </a:rPr>
              <a:t>DDL</a:t>
            </a:r>
            <a:r>
              <a:rPr lang="ru-RU" dirty="0"/>
              <a:t>)</a:t>
            </a:r>
          </a:p>
          <a:p>
            <a:r>
              <a:rPr lang="ru-RU" dirty="0"/>
              <a:t>Изменения, связанные с вводимой переменной</a:t>
            </a:r>
          </a:p>
          <a:p>
            <a:r>
              <a:rPr lang="ru-RU" dirty="0"/>
              <a:t>Зависимости</a:t>
            </a:r>
          </a:p>
          <a:p>
            <a:r>
              <a:rPr lang="ru-RU" dirty="0"/>
              <a:t>Документация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Схема зависимостей колоночного атрибута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86BD54-7552-4E56-A23F-486EC7507B5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1795" y="4225282"/>
            <a:ext cx="952573" cy="31665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BA9EE7D-7FA6-4EFE-8B8D-40AB474E969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50"/>
          <a:stretch/>
        </p:blipFill>
        <p:spPr>
          <a:xfrm>
            <a:off x="2431793" y="4641935"/>
            <a:ext cx="952573" cy="31665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33757E4-2C1B-4701-9DCB-05DEDE72BB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1793" y="5058588"/>
            <a:ext cx="952573" cy="31665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95631D8-6D9F-4760-AE0D-C90DB5E949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1793" y="5475241"/>
            <a:ext cx="952573" cy="31665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1BBB682-02DD-46F1-A0AD-2D39F9E6F6E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704"/>
          <a:stretch/>
        </p:blipFill>
        <p:spPr>
          <a:xfrm>
            <a:off x="2431792" y="5891894"/>
            <a:ext cx="952573" cy="31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6907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340EF7D-704F-46E2-9F12-EB6047E6C9B3}"/>
              </a:ext>
            </a:extLst>
          </p:cNvPr>
          <p:cNvSpPr/>
          <p:nvPr/>
        </p:nvSpPr>
        <p:spPr>
          <a:xfrm>
            <a:off x="4897024" y="0"/>
            <a:ext cx="1746460" cy="6858000"/>
          </a:xfrm>
          <a:prstGeom prst="rect">
            <a:avLst/>
          </a:prstGeom>
          <a:solidFill>
            <a:schemeClr val="tx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2DEE578-A441-4D36-AD7A-D11DDA25774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31200" y="0"/>
            <a:ext cx="3860800" cy="6880225"/>
          </a:xfrm>
          <a:prstGeom prst="rect">
            <a:avLst/>
          </a:prstGeom>
        </p:spPr>
      </p:pic>
      <p:sp>
        <p:nvSpPr>
          <p:cNvPr id="5" name="Текст 4">
            <a:extLst>
              <a:ext uri="{FF2B5EF4-FFF2-40B4-BE49-F238E27FC236}">
                <a16:creationId xmlns:a16="http://schemas.microsoft.com/office/drawing/2014/main" id="{E0436F2F-DC8C-A71C-6115-B888AD9EC6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76754" y="5809448"/>
            <a:ext cx="2015956" cy="698756"/>
          </a:xfrm>
        </p:spPr>
        <p:txBody>
          <a:bodyPr>
            <a:noAutofit/>
          </a:bodyPr>
          <a:lstStyle/>
          <a:p>
            <a:r>
              <a:rPr lang="en-US" dirty="0"/>
              <a:t>QR-</a:t>
            </a:r>
            <a:r>
              <a:rPr lang="ru-RU" dirty="0"/>
              <a:t>Код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4EDB023-CD4D-57E0-FA26-BE476EE2C83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8953" y="5291131"/>
            <a:ext cx="4862777" cy="456402"/>
          </a:xfrm>
        </p:spPr>
        <p:txBody>
          <a:bodyPr>
            <a:noAutofit/>
          </a:bodyPr>
          <a:lstStyle/>
          <a:p>
            <a:r>
              <a:rPr lang="en-US" sz="2000" dirty="0"/>
              <a:t>https://github.com/TantorLabs/meetups/tree/main/2025-04-10_Ekb/</a:t>
            </a:r>
            <a:endParaRPr lang="ru-RU" sz="2000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DADF80E-6F93-BDF8-9B92-B7FEF1B510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954" y="5809448"/>
            <a:ext cx="4613057" cy="698756"/>
          </a:xfrm>
        </p:spPr>
        <p:txBody>
          <a:bodyPr>
            <a:noAutofit/>
          </a:bodyPr>
          <a:lstStyle/>
          <a:p>
            <a:r>
              <a:rPr lang="ru-RU" dirty="0"/>
              <a:t>Ссылка на репозиторий, где находятся материалы к выступлению и презентация</a:t>
            </a: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D06763E-6317-F02E-F900-0CD9AF320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54" y="2380283"/>
            <a:ext cx="7203755" cy="1477342"/>
          </a:xfrm>
        </p:spPr>
        <p:txBody>
          <a:bodyPr>
            <a:noAutofit/>
          </a:bodyPr>
          <a:lstStyle/>
          <a:p>
            <a:r>
              <a:rPr lang="ru-RU" dirty="0"/>
              <a:t>Репозиторий </a:t>
            </a:r>
            <a:r>
              <a:rPr lang="en-US" dirty="0" err="1"/>
              <a:t>BootCamp</a:t>
            </a:r>
            <a:endParaRPr lang="ru-RU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806FAFC-8983-445B-B91F-025FA32AE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117" y="3013451"/>
            <a:ext cx="2734082" cy="273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4624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144BAF98-CA4E-487D-8B26-EEDC8FB8F70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185" y="1342852"/>
            <a:ext cx="5080063" cy="1049707"/>
          </a:xfrm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5653087" cy="4101950"/>
          </a:xfrm>
        </p:spPr>
        <p:txBody>
          <a:bodyPr>
            <a:noAutofit/>
          </a:bodyPr>
          <a:lstStyle/>
          <a:p>
            <a:r>
              <a:rPr lang="ru-RU" dirty="0"/>
              <a:t>Файл: </a:t>
            </a:r>
            <a:r>
              <a:rPr lang="en-US" dirty="0" err="1">
                <a:highlight>
                  <a:srgbClr val="000080"/>
                </a:highlight>
              </a:rPr>
              <a:t>src</a:t>
            </a:r>
            <a:r>
              <a:rPr lang="en-US" dirty="0">
                <a:highlight>
                  <a:srgbClr val="000080"/>
                </a:highlight>
              </a:rPr>
              <a:t>/include/catalog/</a:t>
            </a:r>
            <a:r>
              <a:rPr lang="en-US" dirty="0" err="1">
                <a:highlight>
                  <a:srgbClr val="000080"/>
                </a:highlight>
              </a:rPr>
              <a:t>pg_attribute.h</a:t>
            </a:r>
            <a:endParaRPr lang="en-US" dirty="0">
              <a:highlight>
                <a:srgbClr val="000080"/>
              </a:highlight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ru-RU" dirty="0"/>
              <a:t>Добавлено новое поле:</a:t>
            </a:r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Создадим переменную </a:t>
            </a:r>
            <a:r>
              <a:rPr lang="en-US" dirty="0"/>
              <a:t>(</a:t>
            </a:r>
            <a:r>
              <a:rPr lang="en-US" dirty="0" err="1"/>
              <a:t>pg_attribute.h</a:t>
            </a:r>
            <a:r>
              <a:rPr lang="en-US" dirty="0"/>
              <a:t>)</a:t>
            </a:r>
            <a:endParaRPr lang="ru-RU" dirty="0"/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C9C8432A-0639-4E7D-850A-65105C7DE953}"/>
              </a:ext>
            </a:extLst>
          </p:cNvPr>
          <p:cNvSpPr txBox="1">
            <a:spLocks/>
          </p:cNvSpPr>
          <p:nvPr/>
        </p:nvSpPr>
        <p:spPr>
          <a:xfrm>
            <a:off x="6486144" y="3917995"/>
            <a:ext cx="5455920" cy="4092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 dirty="0"/>
              <a:t>Важно:</a:t>
            </a:r>
            <a:br>
              <a:rPr lang="en-US" dirty="0"/>
            </a:br>
            <a:r>
              <a:rPr lang="ru-RU" sz="1600" dirty="0"/>
              <a:t>Поместить новый атрибут перед</a:t>
            </a:r>
            <a:br>
              <a:rPr lang="en-US" dirty="0"/>
            </a:br>
            <a:r>
              <a:rPr lang="en-US" sz="1600" dirty="0" err="1">
                <a:highlight>
                  <a:srgbClr val="000080"/>
                </a:highlight>
                <a:latin typeface="Consolas" panose="020B0609020204030204" pitchFamily="49" charset="0"/>
              </a:rPr>
              <a:t>Oid</a:t>
            </a:r>
            <a:r>
              <a:rPr lang="ru-RU" sz="1600" dirty="0">
                <a:highlight>
                  <a:srgbClr val="000080"/>
                </a:highlight>
                <a:latin typeface="Consolas" panose="020B0609020204030204" pitchFamily="49" charset="0"/>
              </a:rPr>
              <a:t> </a:t>
            </a:r>
            <a:r>
              <a:rPr lang="en-US" sz="1600" dirty="0" err="1">
                <a:highlight>
                  <a:srgbClr val="000080"/>
                </a:highlight>
                <a:latin typeface="Consolas" panose="020B0609020204030204" pitchFamily="49" charset="0"/>
              </a:rPr>
              <a:t>attcollation</a:t>
            </a:r>
            <a:r>
              <a:rPr lang="en-US" sz="1600" dirty="0">
                <a:highlight>
                  <a:srgbClr val="000080"/>
                </a:highlight>
                <a:latin typeface="Consolas" panose="020B0609020204030204" pitchFamily="49" charset="0"/>
              </a:rPr>
              <a:t> BKI_LOOKUP_OPT(</a:t>
            </a:r>
            <a:r>
              <a:rPr lang="en-US" sz="1600" dirty="0" err="1">
                <a:highlight>
                  <a:srgbClr val="000080"/>
                </a:highlight>
                <a:latin typeface="Consolas" panose="020B0609020204030204" pitchFamily="49" charset="0"/>
              </a:rPr>
              <a:t>pg_collation</a:t>
            </a:r>
            <a:r>
              <a:rPr lang="en-US" sz="1600" dirty="0">
                <a:highlight>
                  <a:srgbClr val="000080"/>
                </a:highlight>
                <a:latin typeface="Consolas" panose="020B0609020204030204" pitchFamily="49" charset="0"/>
              </a:rPr>
              <a:t>);</a:t>
            </a:r>
            <a:br>
              <a:rPr lang="en-US" sz="1600" dirty="0">
                <a:highlight>
                  <a:srgbClr val="000080"/>
                </a:highlight>
                <a:latin typeface="Consolas" panose="020B0609020204030204" pitchFamily="49" charset="0"/>
              </a:rPr>
            </a:br>
            <a:r>
              <a:rPr lang="ru-RU" sz="1600" dirty="0"/>
              <a:t>Его позиция используется для вычисления размера структуры </a:t>
            </a:r>
            <a:r>
              <a:rPr lang="en-US" sz="1600" dirty="0" err="1">
                <a:solidFill>
                  <a:srgbClr val="FC5C2B"/>
                </a:solidFill>
                <a:latin typeface="Consolas" panose="020B0609020204030204" pitchFamily="49" charset="0"/>
              </a:rPr>
              <a:t>FormData_pg_attribute</a:t>
            </a:r>
            <a:endParaRPr lang="ru-RU" sz="1600" dirty="0">
              <a:solidFill>
                <a:srgbClr val="FC5C2B"/>
              </a:solidFill>
              <a:latin typeface="Consolas" panose="020B0609020204030204" pitchFamily="49" charset="0"/>
            </a:endParaRPr>
          </a:p>
          <a:p>
            <a:pPr hangingPunct="1"/>
            <a:r>
              <a:rPr lang="ru-RU" sz="1600" dirty="0">
                <a:solidFill>
                  <a:srgbClr val="F2F2F2"/>
                </a:solidFill>
              </a:rPr>
              <a:t>Для </a:t>
            </a:r>
            <a:r>
              <a:rPr lang="ru-RU" sz="1600" dirty="0">
                <a:solidFill>
                  <a:srgbClr val="FC5C2B"/>
                </a:solidFill>
              </a:rPr>
              <a:t>безопасного перехода</a:t>
            </a:r>
            <a:r>
              <a:rPr lang="ru-RU" sz="1600" dirty="0">
                <a:solidFill>
                  <a:srgbClr val="F2F2F2"/>
                </a:solidFill>
              </a:rPr>
              <a:t> на новую версию системного каталога стоит использовать механизм </a:t>
            </a:r>
            <a:r>
              <a:rPr lang="en-US" sz="1600" dirty="0" err="1">
                <a:solidFill>
                  <a:srgbClr val="FC5C2B"/>
                </a:solidFill>
              </a:rPr>
              <a:t>pg_dump</a:t>
            </a:r>
            <a:r>
              <a:rPr lang="en-US" sz="1600" dirty="0">
                <a:solidFill>
                  <a:srgbClr val="FC5C2B"/>
                </a:solidFill>
              </a:rPr>
              <a:t>/</a:t>
            </a:r>
            <a:r>
              <a:rPr lang="en-US" sz="1600" dirty="0" err="1">
                <a:solidFill>
                  <a:srgbClr val="FC5C2B"/>
                </a:solidFill>
              </a:rPr>
              <a:t>pg_restore</a:t>
            </a:r>
            <a:endParaRPr lang="en-US" sz="1600" dirty="0">
              <a:solidFill>
                <a:srgbClr val="FC5C2B"/>
              </a:solidFill>
            </a:endParaRPr>
          </a:p>
          <a:p>
            <a:pPr marL="0" indent="0" hangingPunct="1">
              <a:buNone/>
            </a:pPr>
            <a:endParaRPr lang="ru-RU" sz="1600" dirty="0">
              <a:latin typeface="Consolas" panose="020B0609020204030204" pitchFamily="49" charset="0"/>
            </a:endParaRPr>
          </a:p>
          <a:p>
            <a:pPr marL="0" indent="0" hangingPunct="1">
              <a:buFont typeface="Inter Tight" pitchFamily="2" charset="0"/>
              <a:buNone/>
            </a:pP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614ABD5-4699-4F6F-BD72-40B2A0AB821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912" y="3917995"/>
            <a:ext cx="5806467" cy="1591056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B8C6AB18-C521-44F1-99B2-58DF36FB9C78}"/>
              </a:ext>
            </a:extLst>
          </p:cNvPr>
          <p:cNvSpPr/>
          <p:nvPr/>
        </p:nvSpPr>
        <p:spPr>
          <a:xfrm>
            <a:off x="8409150" y="2121139"/>
            <a:ext cx="1429231" cy="264937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F45B3AAB-5ABB-4382-A5D0-E073A5AC868E}"/>
              </a:ext>
            </a:extLst>
          </p:cNvPr>
          <p:cNvSpPr/>
          <p:nvPr/>
        </p:nvSpPr>
        <p:spPr>
          <a:xfrm>
            <a:off x="7518422" y="1882461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1366B645-6DA0-4D97-8772-867E7045217F}"/>
              </a:ext>
            </a:extLst>
          </p:cNvPr>
          <p:cNvSpPr/>
          <p:nvPr/>
        </p:nvSpPr>
        <p:spPr>
          <a:xfrm>
            <a:off x="7518422" y="1611975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632BBBC9-51DD-46D7-84D4-B3B0AAFC94CC}"/>
              </a:ext>
            </a:extLst>
          </p:cNvPr>
          <p:cNvSpPr/>
          <p:nvPr/>
        </p:nvSpPr>
        <p:spPr>
          <a:xfrm>
            <a:off x="6979920" y="1355339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8A58944-333E-4060-BB9F-480F7A37A29D}"/>
              </a:ext>
            </a:extLst>
          </p:cNvPr>
          <p:cNvSpPr/>
          <p:nvPr/>
        </p:nvSpPr>
        <p:spPr>
          <a:xfrm>
            <a:off x="8409151" y="1354844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9C77AC8-C2DD-40A6-8B2E-ACC2245A312A}"/>
              </a:ext>
            </a:extLst>
          </p:cNvPr>
          <p:cNvSpPr/>
          <p:nvPr/>
        </p:nvSpPr>
        <p:spPr>
          <a:xfrm>
            <a:off x="10627018" y="135394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22E64370-C034-456F-9408-F74B0F2E47E8}"/>
              </a:ext>
            </a:extLst>
          </p:cNvPr>
          <p:cNvSpPr/>
          <p:nvPr/>
        </p:nvSpPr>
        <p:spPr>
          <a:xfrm>
            <a:off x="10627018" y="161669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947FF57C-E6DF-4851-8D65-5D9925B53478}"/>
              </a:ext>
            </a:extLst>
          </p:cNvPr>
          <p:cNvSpPr/>
          <p:nvPr/>
        </p:nvSpPr>
        <p:spPr>
          <a:xfrm>
            <a:off x="10627018" y="1867705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5E40E8D3-9B22-4714-BC48-2932DF2459D7}"/>
              </a:ext>
            </a:extLst>
          </p:cNvPr>
          <p:cNvSpPr/>
          <p:nvPr/>
        </p:nvSpPr>
        <p:spPr>
          <a:xfrm>
            <a:off x="9197787" y="1868916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923956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89164F3-6D87-4B90-8240-F8E5B60F350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185" y="1342852"/>
            <a:ext cx="5080063" cy="1049707"/>
          </a:xfrm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r>
              <a:rPr lang="ru-RU" dirty="0"/>
              <a:t>Нужно добавить ключевое слово </a:t>
            </a:r>
            <a:r>
              <a:rPr lang="en-US" dirty="0">
                <a:solidFill>
                  <a:srgbClr val="FC5C2B"/>
                </a:solidFill>
              </a:rPr>
              <a:t>STATMULTIPLIER</a:t>
            </a:r>
            <a:br>
              <a:rPr lang="en-US" dirty="0"/>
            </a:br>
            <a:r>
              <a:rPr lang="ru-RU" dirty="0"/>
              <a:t>и задать ему</a:t>
            </a:r>
            <a:r>
              <a:rPr lang="en-US" dirty="0"/>
              <a:t> </a:t>
            </a:r>
            <a:r>
              <a:rPr lang="ru-RU" dirty="0"/>
              <a:t>соответствующие категории.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"</a:t>
            </a:r>
            <a:r>
              <a:rPr lang="en-US" sz="1600" dirty="0" err="1"/>
              <a:t>statmultiplier</a:t>
            </a:r>
            <a:r>
              <a:rPr lang="en-US" sz="1600" dirty="0"/>
              <a:t>" — </a:t>
            </a:r>
            <a:r>
              <a:rPr lang="ru-RU" sz="1600" dirty="0"/>
              <a:t>ключевое слово, добавленное в грамматику.</a:t>
            </a:r>
          </a:p>
          <a:p>
            <a:r>
              <a:rPr lang="en-US" sz="1600" dirty="0">
                <a:solidFill>
                  <a:srgbClr val="FC5C2B"/>
                </a:solidFill>
              </a:rPr>
              <a:t>STATMULTIPLIER</a:t>
            </a:r>
            <a:r>
              <a:rPr lang="en-US" sz="1600" dirty="0"/>
              <a:t> — </a:t>
            </a:r>
            <a:r>
              <a:rPr lang="ru-RU" sz="1600" dirty="0"/>
              <a:t>его внутренний токен.</a:t>
            </a:r>
          </a:p>
          <a:p>
            <a:r>
              <a:rPr lang="en-US" sz="1600" dirty="0"/>
              <a:t>UNRESERVED_KEYWORD — </a:t>
            </a:r>
            <a:r>
              <a:rPr lang="ru-RU" sz="1600" dirty="0"/>
              <a:t>Парсер распознаёт его как </a:t>
            </a:r>
            <a:r>
              <a:rPr lang="ru-RU" sz="1600" dirty="0">
                <a:solidFill>
                  <a:srgbClr val="FC5C2B"/>
                </a:solidFill>
              </a:rPr>
              <a:t>специальное</a:t>
            </a:r>
            <a:r>
              <a:rPr lang="ru-RU" sz="1600" dirty="0"/>
              <a:t> слово только в контексте,</a:t>
            </a:r>
            <a:br>
              <a:rPr lang="en-US" sz="1600" dirty="0"/>
            </a:br>
            <a:r>
              <a:rPr lang="ru-RU" sz="1600" dirty="0"/>
              <a:t>где оно </a:t>
            </a:r>
            <a:r>
              <a:rPr lang="ru-RU" sz="1600" dirty="0">
                <a:solidFill>
                  <a:srgbClr val="FC5C2B"/>
                </a:solidFill>
              </a:rPr>
              <a:t>ожидается</a:t>
            </a:r>
            <a:r>
              <a:rPr lang="ru-RU" sz="1600" dirty="0"/>
              <a:t>.</a:t>
            </a:r>
          </a:p>
          <a:p>
            <a:r>
              <a:rPr lang="en-US" sz="1600" dirty="0"/>
              <a:t>BARE_LABEL — </a:t>
            </a:r>
            <a:r>
              <a:rPr lang="ru-RU" sz="1600" dirty="0"/>
              <a:t>можно использовать, как </a:t>
            </a:r>
            <a:r>
              <a:rPr lang="en-US" sz="1600" dirty="0"/>
              <a:t>label (</a:t>
            </a:r>
            <a:r>
              <a:rPr lang="ru-RU" sz="1600" dirty="0"/>
              <a:t>Например имена переменных в PL/</a:t>
            </a:r>
            <a:r>
              <a:rPr lang="ru-RU" sz="1600" dirty="0" err="1"/>
              <a:t>pgSQL</a:t>
            </a:r>
            <a:r>
              <a:rPr lang="en-US" sz="1600" dirty="0"/>
              <a:t>).</a:t>
            </a:r>
            <a:endParaRPr lang="ru-RU" sz="160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Объявим лексему для парсера </a:t>
            </a:r>
            <a:r>
              <a:rPr lang="en-US" dirty="0"/>
              <a:t>(</a:t>
            </a:r>
            <a:r>
              <a:rPr lang="en-US" dirty="0" err="1"/>
              <a:t>kwlist.h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5D9BDD-ECDE-4110-BFA4-23AC3B2AFD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2902940"/>
            <a:ext cx="7820025" cy="1143000"/>
          </a:xfrm>
          <a:prstGeom prst="rect">
            <a:avLst/>
          </a:prstGeom>
        </p:spPr>
      </p:pic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120D6167-EBCC-466B-8AE0-525F696848F1}"/>
              </a:ext>
            </a:extLst>
          </p:cNvPr>
          <p:cNvSpPr/>
          <p:nvPr/>
        </p:nvSpPr>
        <p:spPr>
          <a:xfrm>
            <a:off x="8409150" y="2121139"/>
            <a:ext cx="1429231" cy="264937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F1C8E1F8-56A4-4FED-B5DB-8728113B09DF}"/>
              </a:ext>
            </a:extLst>
          </p:cNvPr>
          <p:cNvSpPr/>
          <p:nvPr/>
        </p:nvSpPr>
        <p:spPr>
          <a:xfrm>
            <a:off x="7518422" y="1611975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CB066A6-2018-445E-A36E-9133194B4CA3}"/>
              </a:ext>
            </a:extLst>
          </p:cNvPr>
          <p:cNvSpPr/>
          <p:nvPr/>
        </p:nvSpPr>
        <p:spPr>
          <a:xfrm>
            <a:off x="6979920" y="1355339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3A24C9D-763A-428E-BDE7-AE9273EF0B59}"/>
              </a:ext>
            </a:extLst>
          </p:cNvPr>
          <p:cNvSpPr/>
          <p:nvPr/>
        </p:nvSpPr>
        <p:spPr>
          <a:xfrm>
            <a:off x="8409151" y="1354844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250A2467-4D70-4F9B-9A57-2C8495681AF0}"/>
              </a:ext>
            </a:extLst>
          </p:cNvPr>
          <p:cNvSpPr/>
          <p:nvPr/>
        </p:nvSpPr>
        <p:spPr>
          <a:xfrm>
            <a:off x="10627018" y="135394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04FF72F8-6E34-4EA6-BED7-3E7C120538C8}"/>
              </a:ext>
            </a:extLst>
          </p:cNvPr>
          <p:cNvSpPr/>
          <p:nvPr/>
        </p:nvSpPr>
        <p:spPr>
          <a:xfrm>
            <a:off x="10627018" y="161669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9B5383C-1EE1-4243-9100-436AEC4DC6FA}"/>
              </a:ext>
            </a:extLst>
          </p:cNvPr>
          <p:cNvSpPr/>
          <p:nvPr/>
        </p:nvSpPr>
        <p:spPr>
          <a:xfrm>
            <a:off x="10627018" y="1867705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7FFA1024-E314-4D56-B9DC-DC6A0AE0197C}"/>
              </a:ext>
            </a:extLst>
          </p:cNvPr>
          <p:cNvSpPr/>
          <p:nvPr/>
        </p:nvSpPr>
        <p:spPr>
          <a:xfrm>
            <a:off x="9197787" y="1868916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127065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F60023-EF7C-4BAC-BE76-E351C67338E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185" y="1342852"/>
            <a:ext cx="5080063" cy="1049707"/>
          </a:xfrm>
          <a:prstGeom prst="rect">
            <a:avLst/>
          </a:prstGeom>
        </p:spPr>
      </p:pic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Создадим лексему </a:t>
            </a:r>
            <a:r>
              <a:rPr lang="en-US" dirty="0" err="1"/>
              <a:t>Gram.y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0887F8A-074F-431B-A1FC-8AEBFFF496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/>
              <a:t>Добавим ключевое слово </a:t>
            </a:r>
            <a:r>
              <a:rPr lang="en-US" dirty="0">
                <a:solidFill>
                  <a:srgbClr val="FC5C2B"/>
                </a:solidFill>
                <a:latin typeface="Consolas" panose="020B0609020204030204" pitchFamily="49" charset="0"/>
              </a:rPr>
              <a:t>STATMULTIPLIER</a:t>
            </a:r>
            <a:r>
              <a:rPr lang="ru-RU" dirty="0"/>
              <a:t>:</a:t>
            </a:r>
            <a:endParaRPr lang="en-US" dirty="0"/>
          </a:p>
          <a:p>
            <a:pPr lvl="1"/>
            <a:r>
              <a:rPr lang="en-US" dirty="0"/>
              <a:t> </a:t>
            </a:r>
            <a:r>
              <a:rPr lang="ru-RU" dirty="0"/>
              <a:t>в список токенов ключевых слов</a:t>
            </a:r>
            <a:endParaRPr lang="en-US" dirty="0"/>
          </a:p>
          <a:p>
            <a:pPr lvl="1"/>
            <a:r>
              <a:rPr lang="ru-RU" dirty="0"/>
              <a:t> в категории </a:t>
            </a:r>
            <a:r>
              <a:rPr lang="en-US" dirty="0" err="1">
                <a:solidFill>
                  <a:srgbClr val="FC5C2B"/>
                </a:solidFill>
              </a:rPr>
              <a:t>bare_label_keyword</a:t>
            </a:r>
            <a:r>
              <a:rPr lang="en-US" dirty="0">
                <a:solidFill>
                  <a:srgbClr val="FC5C2B"/>
                </a:solidFill>
              </a:rPr>
              <a:t>: </a:t>
            </a:r>
            <a:r>
              <a:rPr lang="ru-RU" dirty="0"/>
              <a:t>и </a:t>
            </a:r>
            <a:r>
              <a:rPr lang="en-US" dirty="0" err="1">
                <a:solidFill>
                  <a:srgbClr val="FC5C2B"/>
                </a:solidFill>
              </a:rPr>
              <a:t>unreserved_keyword</a:t>
            </a:r>
            <a:r>
              <a:rPr lang="en-US" dirty="0">
                <a:solidFill>
                  <a:srgbClr val="FC5C2B"/>
                </a:solidFill>
              </a:rPr>
              <a:t>:</a:t>
            </a:r>
          </a:p>
          <a:p>
            <a:endParaRPr lang="en-US" dirty="0">
              <a:solidFill>
                <a:srgbClr val="FC5C2B"/>
              </a:solidFill>
            </a:endParaRPr>
          </a:p>
          <a:p>
            <a:r>
              <a:rPr lang="ru-RU" dirty="0">
                <a:solidFill>
                  <a:srgbClr val="F2F2F2"/>
                </a:solidFill>
              </a:rPr>
              <a:t>Создадим лексические правила:</a:t>
            </a:r>
          </a:p>
          <a:p>
            <a:pPr lvl="1"/>
            <a:r>
              <a:rPr lang="en-US" dirty="0">
                <a:solidFill>
                  <a:srgbClr val="F2F2F2"/>
                </a:solidFill>
                <a:latin typeface="Consolas" panose="020B0609020204030204" pitchFamily="49" charset="0"/>
              </a:rPr>
              <a:t>ALTER TABLE &lt;name&gt; ALTER [COLUMN] &lt;</a:t>
            </a:r>
            <a:r>
              <a:rPr lang="en-US" dirty="0" err="1">
                <a:solidFill>
                  <a:srgbClr val="F2F2F2"/>
                </a:solidFill>
                <a:latin typeface="Consolas" panose="020B0609020204030204" pitchFamily="49" charset="0"/>
              </a:rPr>
              <a:t>col</a:t>
            </a:r>
            <a:r>
              <a:rPr lang="en-US" b="1" dirty="0" err="1">
                <a:solidFill>
                  <a:srgbClr val="FC5C2B"/>
                </a:solidFill>
                <a:latin typeface="Consolas" panose="020B0609020204030204" pitchFamily="49" charset="0"/>
              </a:rPr>
              <a:t>name</a:t>
            </a:r>
            <a:r>
              <a:rPr lang="en-US" dirty="0">
                <a:solidFill>
                  <a:srgbClr val="F2F2F2"/>
                </a:solidFill>
                <a:latin typeface="Consolas" panose="020B0609020204030204" pitchFamily="49" charset="0"/>
              </a:rPr>
              <a:t>&gt; SET STATMULTIPLIER &lt;</a:t>
            </a:r>
            <a:r>
              <a:rPr lang="en-US" dirty="0" err="1">
                <a:solidFill>
                  <a:srgbClr val="F2F2F2"/>
                </a:solidFill>
                <a:latin typeface="Consolas" panose="020B0609020204030204" pitchFamily="49" charset="0"/>
              </a:rPr>
              <a:t>SignedIconst</a:t>
            </a:r>
            <a:r>
              <a:rPr lang="en-US" dirty="0">
                <a:solidFill>
                  <a:srgbClr val="F2F2F2"/>
                </a:solidFill>
                <a:latin typeface="Consolas" panose="020B0609020204030204" pitchFamily="49" charset="0"/>
              </a:rPr>
              <a:t>&gt;</a:t>
            </a:r>
            <a:br>
              <a:rPr lang="en-US" dirty="0">
                <a:solidFill>
                  <a:srgbClr val="F2F2F2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F2F2F2"/>
                </a:solidFill>
                <a:latin typeface="Consolas" panose="020B0609020204030204" pitchFamily="49" charset="0"/>
              </a:rPr>
              <a:t>ALTER </a:t>
            </a:r>
            <a:r>
              <a:rPr lang="en-US" dirty="0" err="1">
                <a:solidFill>
                  <a:srgbClr val="F2F2F2"/>
                </a:solidFill>
                <a:latin typeface="Consolas" panose="020B0609020204030204" pitchFamily="49" charset="0"/>
              </a:rPr>
              <a:t>opt_column</a:t>
            </a:r>
            <a:r>
              <a:rPr lang="en-US" dirty="0">
                <a:solidFill>
                  <a:srgbClr val="F2F2F2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C5C2B"/>
                </a:solidFill>
                <a:latin typeface="Consolas" panose="020B0609020204030204" pitchFamily="49" charset="0"/>
              </a:rPr>
              <a:t>ColId</a:t>
            </a:r>
            <a:r>
              <a:rPr lang="en-US" dirty="0">
                <a:solidFill>
                  <a:srgbClr val="F2F2F2"/>
                </a:solidFill>
                <a:latin typeface="Consolas" panose="020B0609020204030204" pitchFamily="49" charset="0"/>
              </a:rPr>
              <a:t> SET </a:t>
            </a:r>
            <a:r>
              <a:rPr lang="en-US" dirty="0">
                <a:solidFill>
                  <a:srgbClr val="FC5C2B"/>
                </a:solidFill>
                <a:latin typeface="Consolas" panose="020B0609020204030204" pitchFamily="49" charset="0"/>
              </a:rPr>
              <a:t>STATMULTIPLIER</a:t>
            </a:r>
            <a:r>
              <a:rPr lang="en-US" dirty="0">
                <a:solidFill>
                  <a:srgbClr val="F2F2F2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F2F2F2"/>
                </a:solidFill>
                <a:latin typeface="Consolas" panose="020B0609020204030204" pitchFamily="49" charset="0"/>
              </a:rPr>
              <a:t>SignedIconst</a:t>
            </a:r>
            <a:endParaRPr lang="ru-RU" dirty="0">
              <a:solidFill>
                <a:srgbClr val="F2F2F2"/>
              </a:solidFill>
              <a:latin typeface="Consolas" panose="020B0609020204030204" pitchFamily="49" charset="0"/>
            </a:endParaRPr>
          </a:p>
          <a:p>
            <a:pPr lvl="1"/>
            <a:endParaRPr lang="en-US" dirty="0">
              <a:solidFill>
                <a:srgbClr val="F2F2F2"/>
              </a:solidFill>
              <a:latin typeface="Consolas" panose="020B0609020204030204" pitchFamily="49" charset="0"/>
            </a:endParaRPr>
          </a:p>
          <a:p>
            <a:pPr lvl="1"/>
            <a:endParaRPr lang="ru-RU" dirty="0"/>
          </a:p>
          <a:p>
            <a:pPr lvl="1"/>
            <a:r>
              <a:rPr lang="ru-RU" dirty="0"/>
              <a:t>Где </a:t>
            </a:r>
            <a:r>
              <a:rPr lang="ru-RU" dirty="0">
                <a:solidFill>
                  <a:srgbClr val="FC5C2B"/>
                </a:solidFill>
              </a:rPr>
              <a:t>SQL</a:t>
            </a:r>
            <a:r>
              <a:rPr lang="ru-RU" dirty="0"/>
              <a:t> превращается в </a:t>
            </a:r>
            <a:r>
              <a:rPr lang="ru-RU" i="1" dirty="0"/>
              <a:t>абстрактное синтаксическое дерево </a:t>
            </a:r>
            <a:r>
              <a:rPr lang="ru-RU" b="1" dirty="0"/>
              <a:t>(</a:t>
            </a:r>
            <a:r>
              <a:rPr lang="ru-RU" dirty="0">
                <a:solidFill>
                  <a:srgbClr val="FC5C2B"/>
                </a:solidFill>
              </a:rPr>
              <a:t>AST</a:t>
            </a:r>
            <a:r>
              <a:rPr lang="ru-RU" b="1" dirty="0"/>
              <a:t>)</a:t>
            </a:r>
            <a:endParaRPr lang="en-US" dirty="0">
              <a:solidFill>
                <a:srgbClr val="F2F2F2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DACA2855-CC7E-42EC-BAA3-5BA55DC5F9C4}"/>
              </a:ext>
            </a:extLst>
          </p:cNvPr>
          <p:cNvSpPr/>
          <p:nvPr/>
        </p:nvSpPr>
        <p:spPr>
          <a:xfrm>
            <a:off x="8409150" y="2121139"/>
            <a:ext cx="1429231" cy="264937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1CAFB4E9-55EA-4400-9B04-018BB2918936}"/>
              </a:ext>
            </a:extLst>
          </p:cNvPr>
          <p:cNvSpPr/>
          <p:nvPr/>
        </p:nvSpPr>
        <p:spPr>
          <a:xfrm>
            <a:off x="6979920" y="1355339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40C452F-277E-41CA-B00A-7EBBE420D6FF}"/>
              </a:ext>
            </a:extLst>
          </p:cNvPr>
          <p:cNvSpPr/>
          <p:nvPr/>
        </p:nvSpPr>
        <p:spPr>
          <a:xfrm>
            <a:off x="8409151" y="1354844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0425058-F3EB-46F8-9974-70DF47D48D22}"/>
              </a:ext>
            </a:extLst>
          </p:cNvPr>
          <p:cNvSpPr/>
          <p:nvPr/>
        </p:nvSpPr>
        <p:spPr>
          <a:xfrm>
            <a:off x="10627018" y="135394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9FF91709-7AE4-40BA-897C-93DA4770C4F2}"/>
              </a:ext>
            </a:extLst>
          </p:cNvPr>
          <p:cNvSpPr/>
          <p:nvPr/>
        </p:nvSpPr>
        <p:spPr>
          <a:xfrm>
            <a:off x="10627018" y="161669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99EDE5A0-EA0B-4FD3-8D1C-16D33601FE55}"/>
              </a:ext>
            </a:extLst>
          </p:cNvPr>
          <p:cNvSpPr/>
          <p:nvPr/>
        </p:nvSpPr>
        <p:spPr>
          <a:xfrm>
            <a:off x="10627018" y="1867705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A8199A6-A14A-41B8-9A1D-9EBCAAD9571A}"/>
              </a:ext>
            </a:extLst>
          </p:cNvPr>
          <p:cNvSpPr/>
          <p:nvPr/>
        </p:nvSpPr>
        <p:spPr>
          <a:xfrm>
            <a:off x="9197787" y="1868916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183880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87A15BF-37B0-4E95-B436-EB32DA282F6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185" y="1342852"/>
            <a:ext cx="5080063" cy="1049707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FAFEA65A-C3FB-4720-B000-6DC48793FA18}"/>
              </a:ext>
            </a:extLst>
          </p:cNvPr>
          <p:cNvSpPr/>
          <p:nvPr/>
        </p:nvSpPr>
        <p:spPr>
          <a:xfrm>
            <a:off x="2006661" y="3838742"/>
            <a:ext cx="5599484" cy="20746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2" y="1827422"/>
            <a:ext cx="11306174" cy="4101950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|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ALTER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opt_column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ColId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C5C2B"/>
                </a:solidFill>
                <a:latin typeface="Consolas" panose="020B0609020204030204" pitchFamily="49" charset="0"/>
              </a:rPr>
              <a:t>STATMULTIPLIER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SignedIconst</a:t>
            </a:r>
            <a:br>
              <a:rPr lang="ru-RU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{</a:t>
            </a:r>
            <a:br>
              <a:rPr lang="ru-RU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AlterTableCmd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n 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makeNode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AlterTableCmd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br>
              <a:rPr lang="ru-RU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subtype 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FC5C2B"/>
                </a:solidFill>
                <a:latin typeface="Consolas" panose="020B0609020204030204" pitchFamily="49" charset="0"/>
              </a:rPr>
              <a:t>AT_SetStatisticsSampleMultiplierColumn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br>
              <a:rPr lang="ru-RU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name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$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3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br>
              <a:rPr lang="ru-RU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n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en-US" sz="1400" dirty="0">
                <a:solidFill>
                  <a:srgbClr val="FC5C2B"/>
                </a:solidFill>
                <a:latin typeface="Consolas" panose="020B0609020204030204" pitchFamily="49" charset="0"/>
              </a:rPr>
              <a:t>def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(Node 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makeInteger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($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);</a:t>
            </a:r>
            <a:br>
              <a:rPr lang="ru-RU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    $$ 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(Node </a:t>
            </a:r>
            <a:r>
              <a:rPr lang="en-US" sz="1400" dirty="0">
                <a:solidFill>
                  <a:srgbClr val="D4D4D4"/>
                </a:solidFill>
                <a:latin typeface="Consolas" panose="020B0609020204030204" pitchFamily="49" charset="0"/>
              </a:rPr>
              <a:t>*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) n;</a:t>
            </a:r>
            <a:br>
              <a:rPr lang="ru-RU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ru-RU" sz="1800" dirty="0"/>
              <a:t>Так запрос</a:t>
            </a:r>
            <a:r>
              <a:rPr lang="ru-RU" sz="1200" dirty="0">
                <a:latin typeface="Consolas" panose="020B0609020204030204" pitchFamily="49" charset="0"/>
              </a:rPr>
              <a:t>: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ALTER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users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ALTER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COLUMN age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STATMULTIPLIER </a:t>
            </a:r>
            <a:r>
              <a:rPr lang="en-US" sz="1400" dirty="0">
                <a:solidFill>
                  <a:srgbClr val="B5CEA8"/>
                </a:solidFill>
                <a:latin typeface="Consolas" panose="020B0609020204030204" pitchFamily="49" charset="0"/>
              </a:rPr>
              <a:t>5</a:t>
            </a:r>
            <a:r>
              <a:rPr lang="en-US" sz="1400" dirty="0">
                <a:latin typeface="Consolas" panose="020B0609020204030204" pitchFamily="49" charset="0"/>
              </a:rPr>
              <a:t>;</a:t>
            </a:r>
            <a:r>
              <a:rPr lang="ru-RU" sz="1400" dirty="0">
                <a:latin typeface="Consolas" panose="020B0609020204030204" pitchFamily="49" charset="0"/>
              </a:rPr>
              <a:t> </a:t>
            </a:r>
            <a:br>
              <a:rPr lang="en-US" sz="1200" dirty="0">
                <a:latin typeface="Consolas" panose="020B0609020204030204" pitchFamily="49" charset="0"/>
              </a:rPr>
            </a:br>
            <a:r>
              <a:rPr lang="ru-RU" sz="1800" dirty="0"/>
              <a:t>будет преобразован в </a:t>
            </a:r>
            <a:r>
              <a:rPr lang="en-US" sz="1800" dirty="0">
                <a:solidFill>
                  <a:srgbClr val="FC5C2B"/>
                </a:solidFill>
              </a:rPr>
              <a:t>AST</a:t>
            </a:r>
            <a:r>
              <a:rPr lang="en-US" sz="1800" dirty="0"/>
              <a:t> :</a:t>
            </a:r>
            <a:endParaRPr lang="en-US" sz="120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Создадим лексему </a:t>
            </a:r>
            <a:r>
              <a:rPr lang="en-US" dirty="0" err="1"/>
              <a:t>Gram.y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E0AF71-4C3D-4E18-98BA-327D5E0B57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6843" y="4119996"/>
            <a:ext cx="6119900" cy="2195232"/>
          </a:xfrm>
          <a:prstGeom prst="rect">
            <a:avLst/>
          </a:prstGeom>
        </p:spPr>
      </p:pic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2A969529-9ABB-408F-8202-EDEBE634F78D}"/>
              </a:ext>
            </a:extLst>
          </p:cNvPr>
          <p:cNvSpPr/>
          <p:nvPr/>
        </p:nvSpPr>
        <p:spPr>
          <a:xfrm>
            <a:off x="8409150" y="2121139"/>
            <a:ext cx="1429231" cy="264937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EA7054E8-91C4-4E94-B8F6-FAF2FA4E1ABF}"/>
              </a:ext>
            </a:extLst>
          </p:cNvPr>
          <p:cNvSpPr/>
          <p:nvPr/>
        </p:nvSpPr>
        <p:spPr>
          <a:xfrm>
            <a:off x="6979920" y="1355339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6BB4213D-A06F-4298-8019-7848AC68EB86}"/>
              </a:ext>
            </a:extLst>
          </p:cNvPr>
          <p:cNvSpPr/>
          <p:nvPr/>
        </p:nvSpPr>
        <p:spPr>
          <a:xfrm>
            <a:off x="8409151" y="1354844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D7609D51-C481-4195-A155-0FA5F7A19877}"/>
              </a:ext>
            </a:extLst>
          </p:cNvPr>
          <p:cNvSpPr/>
          <p:nvPr/>
        </p:nvSpPr>
        <p:spPr>
          <a:xfrm>
            <a:off x="10627018" y="135394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C3D55F87-805B-49F3-AF50-8FE37A2C12C2}"/>
              </a:ext>
            </a:extLst>
          </p:cNvPr>
          <p:cNvSpPr/>
          <p:nvPr/>
        </p:nvSpPr>
        <p:spPr>
          <a:xfrm>
            <a:off x="10627018" y="161669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BF290BCE-6CF7-44F2-81F3-281A3D1C3EC2}"/>
              </a:ext>
            </a:extLst>
          </p:cNvPr>
          <p:cNvSpPr/>
          <p:nvPr/>
        </p:nvSpPr>
        <p:spPr>
          <a:xfrm>
            <a:off x="10627018" y="1867705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3630E67A-3F23-4EDB-B819-D06E933EE62C}"/>
              </a:ext>
            </a:extLst>
          </p:cNvPr>
          <p:cNvSpPr/>
          <p:nvPr/>
        </p:nvSpPr>
        <p:spPr>
          <a:xfrm>
            <a:off x="9197787" y="1868916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548246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0EC095D-855F-430F-BC61-72671093EF3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185" y="1342852"/>
            <a:ext cx="5080063" cy="1049707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E52D3F8A-9314-4D5E-8AC3-D767380F53BD}"/>
              </a:ext>
            </a:extLst>
          </p:cNvPr>
          <p:cNvSpPr/>
          <p:nvPr/>
        </p:nvSpPr>
        <p:spPr>
          <a:xfrm>
            <a:off x="1851853" y="2713485"/>
            <a:ext cx="3865069" cy="29967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4" y="2683889"/>
            <a:ext cx="11306174" cy="4101950"/>
          </a:xfrm>
        </p:spPr>
        <p:txBody>
          <a:bodyPr>
            <a:noAutofit/>
          </a:bodyPr>
          <a:lstStyle/>
          <a:p>
            <a:r>
              <a:rPr lang="ru-RU" dirty="0"/>
              <a:t>Обновим </a:t>
            </a:r>
            <a:r>
              <a:rPr lang="en-US" dirty="0">
                <a:latin typeface="Consolas" panose="020B0609020204030204" pitchFamily="49" charset="0"/>
              </a:rPr>
              <a:t>typedef </a:t>
            </a:r>
            <a:r>
              <a:rPr lang="en-US" dirty="0" err="1">
                <a:latin typeface="Consolas" panose="020B0609020204030204" pitchFamily="49" charset="0"/>
              </a:rPr>
              <a:t>enum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AlterTableType</a:t>
            </a: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Создадим подтип в </a:t>
            </a:r>
            <a:r>
              <a:rPr lang="en-US" dirty="0" err="1"/>
              <a:t>Parsenodes.h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92DB6E1-631B-44CD-9186-2A6CA5E0B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3259912"/>
            <a:ext cx="10986850" cy="731044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7E48CEB4-6329-4526-B704-3B537C19FE89}"/>
              </a:ext>
            </a:extLst>
          </p:cNvPr>
          <p:cNvSpPr/>
          <p:nvPr/>
        </p:nvSpPr>
        <p:spPr>
          <a:xfrm>
            <a:off x="8409150" y="2121139"/>
            <a:ext cx="1429231" cy="264937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B3FFC11-8345-4356-A023-34895865BD6B}"/>
              </a:ext>
            </a:extLst>
          </p:cNvPr>
          <p:cNvSpPr/>
          <p:nvPr/>
        </p:nvSpPr>
        <p:spPr>
          <a:xfrm>
            <a:off x="8409151" y="1354844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1936D2DF-D54B-4B79-AF73-2A59830096AB}"/>
              </a:ext>
            </a:extLst>
          </p:cNvPr>
          <p:cNvSpPr/>
          <p:nvPr/>
        </p:nvSpPr>
        <p:spPr>
          <a:xfrm>
            <a:off x="10627018" y="135394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F30C5911-922B-4BB3-B6D3-D6268CF47C61}"/>
              </a:ext>
            </a:extLst>
          </p:cNvPr>
          <p:cNvSpPr/>
          <p:nvPr/>
        </p:nvSpPr>
        <p:spPr>
          <a:xfrm>
            <a:off x="10627018" y="161669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AC4170AF-D5FE-4392-8B47-3E227F301BDF}"/>
              </a:ext>
            </a:extLst>
          </p:cNvPr>
          <p:cNvSpPr/>
          <p:nvPr/>
        </p:nvSpPr>
        <p:spPr>
          <a:xfrm>
            <a:off x="10627018" y="1867705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5BDEBBB5-EA13-4803-A22F-000825524080}"/>
              </a:ext>
            </a:extLst>
          </p:cNvPr>
          <p:cNvSpPr/>
          <p:nvPr/>
        </p:nvSpPr>
        <p:spPr>
          <a:xfrm>
            <a:off x="9197787" y="1868916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163432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66D23B6-8BD6-466E-8BB7-885AFE4FE05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185" y="1342852"/>
            <a:ext cx="5080063" cy="1049707"/>
          </a:xfrm>
          <a:prstGeom prst="rect">
            <a:avLst/>
          </a:prstGeom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5460625D-97B8-4E47-A201-9284A05DAD9C}"/>
              </a:ext>
            </a:extLst>
          </p:cNvPr>
          <p:cNvSpPr/>
          <p:nvPr/>
        </p:nvSpPr>
        <p:spPr>
          <a:xfrm>
            <a:off x="3309735" y="4002305"/>
            <a:ext cx="1753649" cy="3150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AF27CE40-E15A-4A72-B3E8-A2FF6638703B}"/>
              </a:ext>
            </a:extLst>
          </p:cNvPr>
          <p:cNvSpPr/>
          <p:nvPr/>
        </p:nvSpPr>
        <p:spPr>
          <a:xfrm>
            <a:off x="9197787" y="3680891"/>
            <a:ext cx="1753649" cy="3150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A8E07A28-8850-47ED-A457-9280479ADDD8}"/>
              </a:ext>
            </a:extLst>
          </p:cNvPr>
          <p:cNvSpPr/>
          <p:nvPr/>
        </p:nvSpPr>
        <p:spPr>
          <a:xfrm>
            <a:off x="675977" y="5145395"/>
            <a:ext cx="4104555" cy="3150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0C83FCC5-0CFC-4F4E-892D-1473A641FA39}"/>
              </a:ext>
            </a:extLst>
          </p:cNvPr>
          <p:cNvSpPr/>
          <p:nvPr/>
        </p:nvSpPr>
        <p:spPr>
          <a:xfrm>
            <a:off x="2669914" y="3682554"/>
            <a:ext cx="3572788" cy="315045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2" y="2501581"/>
            <a:ext cx="11306174" cy="4101950"/>
          </a:xfrm>
        </p:spPr>
        <p:txBody>
          <a:bodyPr>
            <a:noAutofit/>
          </a:bodyPr>
          <a:lstStyle/>
          <a:p>
            <a:r>
              <a:rPr lang="ru-RU" dirty="0"/>
              <a:t>1) </a:t>
            </a:r>
            <a:r>
              <a:rPr lang="ru-RU" dirty="0">
                <a:solidFill>
                  <a:srgbClr val="FC5C2B"/>
                </a:solidFill>
              </a:rPr>
              <a:t>Объявим</a:t>
            </a:r>
            <a:r>
              <a:rPr lang="ru-RU" dirty="0"/>
              <a:t> функцию </a:t>
            </a:r>
            <a:br>
              <a:rPr lang="ru-RU" dirty="0"/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CCCCC"/>
                </a:solidFill>
                <a:latin typeface="Consolas" panose="020B0609020204030204" pitchFamily="49" charset="0"/>
              </a:rPr>
              <a:t>ObjectAddress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CCCCCC"/>
                </a:solidFill>
                <a:latin typeface="Consolas" panose="020B0609020204030204" pitchFamily="49" charset="0"/>
              </a:rPr>
              <a:t>ATExecSetStatisticsSampleMultiplierColumn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ru-RU" dirty="0">
                <a:solidFill>
                  <a:srgbClr val="CCCCCC"/>
                </a:solidFill>
                <a:latin typeface="Consolas" panose="020B0609020204030204" pitchFamily="49" charset="0"/>
              </a:rPr>
              <a:t>…</a:t>
            </a:r>
            <a:r>
              <a:rPr lang="en-US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  <a:endParaRPr lang="ru-RU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ru-RU" dirty="0"/>
              <a:t>2) Подключим в  </a:t>
            </a:r>
            <a:r>
              <a:rPr lang="en-US" dirty="0" err="1">
                <a:latin typeface="Consolas" panose="020B0609020204030204" pitchFamily="49" charset="0"/>
              </a:rPr>
              <a:t>AlterTableGetLockLevel</a:t>
            </a:r>
            <a:r>
              <a:rPr lang="ru-RU" dirty="0">
                <a:latin typeface="Consolas" panose="020B0609020204030204" pitchFamily="49" charset="0"/>
              </a:rPr>
              <a:t>(…),</a:t>
            </a:r>
            <a:r>
              <a:rPr lang="ru-RU" dirty="0"/>
              <a:t>подготовку обработки </a:t>
            </a:r>
            <a:r>
              <a:rPr lang="en-US" dirty="0" err="1">
                <a:latin typeface="Consolas" panose="020B0609020204030204" pitchFamily="49" charset="0"/>
              </a:rPr>
              <a:t>ATPrepCmd</a:t>
            </a:r>
            <a:r>
              <a:rPr lang="ru-RU" dirty="0">
                <a:latin typeface="Consolas" panose="020B0609020204030204" pitchFamily="49" charset="0"/>
              </a:rPr>
              <a:t>(…)</a:t>
            </a:r>
            <a:br>
              <a:rPr lang="ru-RU" dirty="0">
                <a:latin typeface="Consolas" panose="020B0609020204030204" pitchFamily="49" charset="0"/>
              </a:rPr>
            </a:br>
            <a:r>
              <a:rPr lang="ru-RU" dirty="0"/>
              <a:t>и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FC5C2B"/>
                </a:solidFill>
              </a:rPr>
              <a:t>общий обработчик</a:t>
            </a:r>
            <a:r>
              <a:rPr lang="ru-RU" dirty="0"/>
              <a:t> </a:t>
            </a:r>
            <a:r>
              <a:rPr lang="en-US" dirty="0" err="1">
                <a:latin typeface="Consolas" panose="020B0609020204030204" pitchFamily="49" charset="0"/>
              </a:rPr>
              <a:t>ATExecCmd</a:t>
            </a:r>
            <a:r>
              <a:rPr lang="ru-RU" dirty="0">
                <a:latin typeface="Consolas" panose="020B0609020204030204" pitchFamily="49" charset="0"/>
              </a:rPr>
              <a:t>(…)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3) Подключим в </a:t>
            </a:r>
            <a:r>
              <a:rPr lang="ru-RU" dirty="0">
                <a:solidFill>
                  <a:srgbClr val="FC5C2B"/>
                </a:solidFill>
              </a:rPr>
              <a:t>вывод описания</a:t>
            </a:r>
            <a:r>
              <a:rPr lang="ru-RU" dirty="0"/>
              <a:t> при выполнении команды</a:t>
            </a:r>
            <a:br>
              <a:rPr lang="ru-RU" dirty="0"/>
            </a:br>
            <a:r>
              <a:rPr lang="ru-RU" dirty="0"/>
              <a:t> </a:t>
            </a:r>
            <a:r>
              <a:rPr lang="en-US" dirty="0" err="1">
                <a:latin typeface="Consolas" panose="020B0609020204030204" pitchFamily="49" charset="0"/>
              </a:rPr>
              <a:t>alter_table_type_to_string</a:t>
            </a:r>
            <a:r>
              <a:rPr lang="ru-RU" dirty="0">
                <a:latin typeface="Consolas" panose="020B0609020204030204" pitchFamily="49" charset="0"/>
              </a:rPr>
              <a:t>(…)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ru-RU" dirty="0"/>
              <a:t>4) </a:t>
            </a:r>
            <a:r>
              <a:rPr lang="ru-RU" dirty="0">
                <a:solidFill>
                  <a:srgbClr val="FC5C2B"/>
                </a:solidFill>
              </a:rPr>
              <a:t>Реализация</a:t>
            </a:r>
            <a:r>
              <a:rPr lang="ru-RU" dirty="0"/>
              <a:t> функции</a:t>
            </a:r>
            <a:br>
              <a:rPr lang="ru-RU" dirty="0"/>
            </a:br>
            <a:r>
              <a:rPr lang="en-US" dirty="0" err="1">
                <a:solidFill>
                  <a:srgbClr val="CCCCCC"/>
                </a:solidFill>
                <a:latin typeface="Consolas" panose="020B0609020204030204" pitchFamily="49" charset="0"/>
              </a:rPr>
              <a:t>ATExecSetStatisticsSampleMultiplierColumn</a:t>
            </a:r>
            <a:r>
              <a:rPr lang="ru-RU" dirty="0">
                <a:solidFill>
                  <a:srgbClr val="CCCCCC"/>
                </a:solidFill>
                <a:latin typeface="Consolas" panose="020B0609020204030204" pitchFamily="49" charset="0"/>
              </a:rPr>
              <a:t>(…)</a:t>
            </a:r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en-US" dirty="0"/>
              <a:t>DDL </a:t>
            </a:r>
            <a:r>
              <a:rPr lang="ru-RU" dirty="0"/>
              <a:t>—</a:t>
            </a:r>
            <a:r>
              <a:rPr lang="en-US" dirty="0"/>
              <a:t> </a:t>
            </a:r>
            <a:r>
              <a:rPr lang="ru-RU" dirty="0"/>
              <a:t>команда </a:t>
            </a:r>
            <a:r>
              <a:rPr lang="en-US" dirty="0" err="1"/>
              <a:t>Tablecmds.c</a:t>
            </a:r>
            <a:endParaRPr lang="ru-RU" dirty="0"/>
          </a:p>
        </p:txBody>
      </p:sp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B93F25BD-23FA-4A91-9132-8F4DDDC5CC35}"/>
              </a:ext>
            </a:extLst>
          </p:cNvPr>
          <p:cNvSpPr/>
          <p:nvPr/>
        </p:nvSpPr>
        <p:spPr>
          <a:xfrm>
            <a:off x="8409150" y="2121139"/>
            <a:ext cx="1429231" cy="264937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5EF15CF9-BB0A-48FB-AD89-26CFD382B5E5}"/>
              </a:ext>
            </a:extLst>
          </p:cNvPr>
          <p:cNvSpPr/>
          <p:nvPr/>
        </p:nvSpPr>
        <p:spPr>
          <a:xfrm>
            <a:off x="10627018" y="135394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B787277-6B97-4BBB-91D4-F627A69E27FE}"/>
              </a:ext>
            </a:extLst>
          </p:cNvPr>
          <p:cNvSpPr/>
          <p:nvPr/>
        </p:nvSpPr>
        <p:spPr>
          <a:xfrm>
            <a:off x="10627018" y="161669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DEAFC577-E527-4C82-A4C8-D6DDA33215D9}"/>
              </a:ext>
            </a:extLst>
          </p:cNvPr>
          <p:cNvSpPr/>
          <p:nvPr/>
        </p:nvSpPr>
        <p:spPr>
          <a:xfrm>
            <a:off x="10627018" y="1867705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A11223F7-B1FD-4553-9357-E5839D86D7B1}"/>
              </a:ext>
            </a:extLst>
          </p:cNvPr>
          <p:cNvSpPr/>
          <p:nvPr/>
        </p:nvSpPr>
        <p:spPr>
          <a:xfrm>
            <a:off x="9197787" y="1868916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043614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3AEED08-2701-4128-BFDA-06126D984AD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185" y="1342852"/>
            <a:ext cx="5080063" cy="1049707"/>
          </a:xfrm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4" y="1808747"/>
            <a:ext cx="5748370" cy="4977390"/>
          </a:xfrm>
        </p:spPr>
        <p:txBody>
          <a:bodyPr>
            <a:noAutofit/>
          </a:bodyPr>
          <a:lstStyle/>
          <a:p>
            <a:r>
              <a:rPr lang="ru-RU" dirty="0"/>
              <a:t>Входные параметры:</a:t>
            </a:r>
          </a:p>
          <a:p>
            <a:pPr lvl="1"/>
            <a:r>
              <a:rPr lang="ru-RU" sz="1400" dirty="0"/>
              <a:t>    </a:t>
            </a:r>
            <a:r>
              <a:rPr lang="ru-RU" sz="1400" dirty="0" err="1"/>
              <a:t>rel</a:t>
            </a:r>
            <a:r>
              <a:rPr lang="ru-RU" sz="1400" dirty="0"/>
              <a:t> — отношение (таблица)</a:t>
            </a:r>
          </a:p>
          <a:p>
            <a:pPr lvl="1"/>
            <a:r>
              <a:rPr lang="ru-RU" sz="1400" dirty="0"/>
              <a:t>    </a:t>
            </a:r>
            <a:r>
              <a:rPr lang="ru-RU" sz="1400" dirty="0" err="1"/>
              <a:t>colName</a:t>
            </a:r>
            <a:r>
              <a:rPr lang="ru-RU" sz="1400" dirty="0"/>
              <a:t> — имя столбца</a:t>
            </a:r>
          </a:p>
          <a:p>
            <a:pPr lvl="1"/>
            <a:r>
              <a:rPr lang="ru-RU" sz="1400" dirty="0"/>
              <a:t>    </a:t>
            </a:r>
            <a:r>
              <a:rPr lang="ru-RU" sz="1400" dirty="0" err="1"/>
              <a:t>newValue</a:t>
            </a:r>
            <a:r>
              <a:rPr lang="ru-RU" sz="1400" dirty="0"/>
              <a:t> — AST-узел со значением множителя</a:t>
            </a:r>
          </a:p>
          <a:p>
            <a:pPr lvl="1"/>
            <a:r>
              <a:rPr lang="ru-RU" sz="1400" dirty="0"/>
              <a:t>    </a:t>
            </a:r>
            <a:r>
              <a:rPr lang="ru-RU" sz="1400" dirty="0" err="1"/>
              <a:t>lockmode</a:t>
            </a:r>
            <a:r>
              <a:rPr lang="ru-RU" sz="1400" dirty="0"/>
              <a:t> — режим блокировки</a:t>
            </a:r>
          </a:p>
          <a:p>
            <a:endParaRPr lang="ru-RU" dirty="0"/>
          </a:p>
          <a:p>
            <a:r>
              <a:rPr lang="ru-RU" dirty="0"/>
              <a:t>Извлечение значения</a:t>
            </a:r>
          </a:p>
          <a:p>
            <a:r>
              <a:rPr lang="ru-RU" dirty="0"/>
              <a:t>Проверка допустимого </a:t>
            </a:r>
            <a:r>
              <a:rPr lang="ru-RU" dirty="0">
                <a:solidFill>
                  <a:srgbClr val="FC5C2B"/>
                </a:solidFill>
              </a:rPr>
              <a:t>диапазона</a:t>
            </a:r>
          </a:p>
          <a:p>
            <a:r>
              <a:rPr lang="ru-RU" dirty="0"/>
              <a:t>Открытие системного каталога </a:t>
            </a:r>
            <a:r>
              <a:rPr lang="ru-RU" dirty="0" err="1">
                <a:solidFill>
                  <a:srgbClr val="FC5C2B"/>
                </a:solidFill>
              </a:rPr>
              <a:t>pg_attribute</a:t>
            </a:r>
            <a:endParaRPr lang="ru-RU" dirty="0">
              <a:solidFill>
                <a:srgbClr val="FC5C2B"/>
              </a:solidFill>
            </a:endParaRPr>
          </a:p>
          <a:p>
            <a:r>
              <a:rPr lang="ru-RU" dirty="0"/>
              <a:t>Поиск записи </a:t>
            </a:r>
            <a:r>
              <a:rPr lang="ru-RU" dirty="0">
                <a:solidFill>
                  <a:srgbClr val="FC5C2B"/>
                </a:solidFill>
              </a:rPr>
              <a:t>столбца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Реализация функции в </a:t>
            </a:r>
            <a:r>
              <a:rPr lang="en-US" dirty="0" err="1"/>
              <a:t>Tablecmds.c</a:t>
            </a:r>
            <a:endParaRPr lang="ru-RU" dirty="0"/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62B9CB7D-C53A-4FC2-BB21-679CEE780690}"/>
              </a:ext>
            </a:extLst>
          </p:cNvPr>
          <p:cNvSpPr txBox="1">
            <a:spLocks/>
          </p:cNvSpPr>
          <p:nvPr/>
        </p:nvSpPr>
        <p:spPr>
          <a:xfrm>
            <a:off x="7093770" y="3875809"/>
            <a:ext cx="4208033" cy="2610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 dirty="0">
                <a:solidFill>
                  <a:srgbClr val="FC5C2B"/>
                </a:solidFill>
              </a:rPr>
              <a:t>Проверки</a:t>
            </a:r>
            <a:r>
              <a:rPr lang="ru-RU" dirty="0"/>
              <a:t> валидности</a:t>
            </a:r>
          </a:p>
          <a:p>
            <a:pPr hangingPunct="1"/>
            <a:r>
              <a:rPr lang="ru-RU" dirty="0"/>
              <a:t>Обновление значения</a:t>
            </a:r>
          </a:p>
          <a:p>
            <a:pPr hangingPunct="1"/>
            <a:r>
              <a:rPr lang="ru-RU" dirty="0"/>
              <a:t>Вызов хука пост-изменения</a:t>
            </a:r>
          </a:p>
          <a:p>
            <a:pPr hangingPunct="1"/>
            <a:r>
              <a:rPr lang="ru-RU" dirty="0"/>
              <a:t>Возвращение адреса</a:t>
            </a:r>
            <a:endParaRPr lang="ru-RU" dirty="0">
              <a:solidFill>
                <a:srgbClr val="FC5C2B"/>
              </a:solidFill>
            </a:endParaRP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3D4A2ACF-7E60-4E87-9FD7-9D44D8033972}"/>
              </a:ext>
            </a:extLst>
          </p:cNvPr>
          <p:cNvSpPr txBox="1">
            <a:spLocks/>
          </p:cNvSpPr>
          <p:nvPr/>
        </p:nvSpPr>
        <p:spPr>
          <a:xfrm>
            <a:off x="442913" y="6067702"/>
            <a:ext cx="10858890" cy="586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 sz="1600" dirty="0">
                <a:solidFill>
                  <a:srgbClr val="F2F2F2"/>
                </a:solidFill>
              </a:rPr>
              <a:t>Внесение этих изменений позволяет передать новое значение</a:t>
            </a:r>
            <a:br>
              <a:rPr lang="en-US" sz="1600" dirty="0">
                <a:solidFill>
                  <a:srgbClr val="F2F2F2"/>
                </a:solidFill>
              </a:rPr>
            </a:br>
            <a:r>
              <a:rPr lang="ru-RU" sz="1600" dirty="0">
                <a:solidFill>
                  <a:srgbClr val="F2F2F2"/>
                </a:solidFill>
              </a:rPr>
              <a:t>в переменную </a:t>
            </a:r>
            <a:r>
              <a:rPr lang="en-US" sz="1600" dirty="0" err="1">
                <a:solidFill>
                  <a:srgbClr val="FC5C2B"/>
                </a:solidFill>
              </a:rPr>
              <a:t>attstatssamplemultiplier</a:t>
            </a:r>
            <a:r>
              <a:rPr lang="ru-RU" sz="1600" dirty="0">
                <a:solidFill>
                  <a:srgbClr val="F2F2F2"/>
                </a:solidFill>
              </a:rPr>
              <a:t>,</a:t>
            </a:r>
            <a:r>
              <a:rPr lang="en-US" sz="1600" dirty="0">
                <a:solidFill>
                  <a:srgbClr val="F2F2F2"/>
                </a:solidFill>
              </a:rPr>
              <a:t> </a:t>
            </a:r>
            <a:r>
              <a:rPr lang="ru-RU" sz="1600" dirty="0">
                <a:solidFill>
                  <a:srgbClr val="F2F2F2"/>
                </a:solidFill>
              </a:rPr>
              <a:t>объявленную в </a:t>
            </a:r>
            <a:r>
              <a:rPr lang="en-US" sz="1600" dirty="0" err="1">
                <a:solidFill>
                  <a:srgbClr val="FC5C2B"/>
                </a:solidFill>
              </a:rPr>
              <a:t>pg_attribute.h</a:t>
            </a:r>
            <a:r>
              <a:rPr lang="en-US" sz="1600" dirty="0">
                <a:solidFill>
                  <a:srgbClr val="FC5C2B"/>
                </a:solidFill>
              </a:rPr>
              <a:t> </a:t>
            </a:r>
            <a:r>
              <a:rPr lang="ru-RU" sz="1600" dirty="0">
                <a:solidFill>
                  <a:srgbClr val="F2F2F2"/>
                </a:solidFill>
              </a:rPr>
              <a:t>ранее.</a:t>
            </a:r>
            <a:endParaRPr lang="ru-RU" sz="1600" dirty="0">
              <a:solidFill>
                <a:srgbClr val="FC5C2B"/>
              </a:solidFill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628BA00-940E-40B4-8C3D-04E6C3883977}"/>
              </a:ext>
            </a:extLst>
          </p:cNvPr>
          <p:cNvSpPr/>
          <p:nvPr/>
        </p:nvSpPr>
        <p:spPr>
          <a:xfrm>
            <a:off x="8409150" y="2121139"/>
            <a:ext cx="1429231" cy="264937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F9A8762C-A1DE-45DD-B918-6E24D265BB17}"/>
              </a:ext>
            </a:extLst>
          </p:cNvPr>
          <p:cNvSpPr/>
          <p:nvPr/>
        </p:nvSpPr>
        <p:spPr>
          <a:xfrm>
            <a:off x="10627018" y="135394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0BD977A8-E6C5-403F-9DC9-01D1F3D19218}"/>
              </a:ext>
            </a:extLst>
          </p:cNvPr>
          <p:cNvSpPr/>
          <p:nvPr/>
        </p:nvSpPr>
        <p:spPr>
          <a:xfrm>
            <a:off x="10627018" y="1616693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3AE1B86-D1CC-45B3-A60E-E89355CD4FDA}"/>
              </a:ext>
            </a:extLst>
          </p:cNvPr>
          <p:cNvSpPr/>
          <p:nvPr/>
        </p:nvSpPr>
        <p:spPr>
          <a:xfrm>
            <a:off x="10627018" y="1867705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33A9633-2559-4D84-BB06-E12936CB8BDE}"/>
              </a:ext>
            </a:extLst>
          </p:cNvPr>
          <p:cNvSpPr/>
          <p:nvPr/>
        </p:nvSpPr>
        <p:spPr>
          <a:xfrm>
            <a:off x="9197787" y="1868916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538714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D44BB3A-3191-4548-9974-1A104003EEE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185" y="1342852"/>
            <a:ext cx="5080063" cy="1049707"/>
          </a:xfrm>
          <a:prstGeom prst="rect">
            <a:avLst/>
          </a:prstGeom>
        </p:spPr>
      </p:pic>
      <p:sp>
        <p:nvSpPr>
          <p:cNvPr id="17" name="Прямоугольник: скругленные углы 16">
            <a:extLst>
              <a:ext uri="{FF2B5EF4-FFF2-40B4-BE49-F238E27FC236}">
                <a16:creationId xmlns:a16="http://schemas.microsoft.com/office/drawing/2014/main" id="{40AAD33B-D4C9-4B28-A951-09D39C7D6856}"/>
              </a:ext>
            </a:extLst>
          </p:cNvPr>
          <p:cNvSpPr/>
          <p:nvPr/>
        </p:nvSpPr>
        <p:spPr>
          <a:xfrm>
            <a:off x="6179499" y="3038820"/>
            <a:ext cx="5759655" cy="1179714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r>
              <a:rPr lang="ru-RU" dirty="0"/>
              <a:t>Добавим инициализацию</a:t>
            </a:r>
            <a:r>
              <a:rPr lang="ru-RU" dirty="0">
                <a:solidFill>
                  <a:srgbClr val="FC5C2B"/>
                </a:solidFill>
              </a:rPr>
              <a:t>*</a:t>
            </a:r>
            <a:r>
              <a:rPr lang="ru-RU" dirty="0"/>
              <a:t> в файлах </a:t>
            </a:r>
            <a:endParaRPr lang="en-US" dirty="0"/>
          </a:p>
          <a:p>
            <a:pPr lvl="1"/>
            <a:r>
              <a:rPr lang="en-US" dirty="0" err="1">
                <a:solidFill>
                  <a:srgbClr val="FC5C2B"/>
                </a:solidFill>
              </a:rPr>
              <a:t>bootstrap.c</a:t>
            </a:r>
            <a:r>
              <a:rPr lang="en-US" dirty="0"/>
              <a:t> </a:t>
            </a:r>
            <a:r>
              <a:rPr lang="ru-RU" dirty="0"/>
              <a:t>в функции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Consolas" panose="020B0609020204030204" pitchFamily="49" charset="0"/>
              </a:rPr>
              <a:t>DefineAttr</a:t>
            </a:r>
            <a:r>
              <a:rPr lang="ru-RU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solidFill>
                  <a:srgbClr val="FC5C2B"/>
                </a:solidFill>
              </a:rPr>
              <a:t>tupdesc.c</a:t>
            </a:r>
            <a:r>
              <a:rPr lang="en-US" dirty="0"/>
              <a:t> </a:t>
            </a:r>
            <a:r>
              <a:rPr lang="ru-RU" dirty="0"/>
              <a:t>в функциях </a:t>
            </a:r>
            <a:br>
              <a:rPr lang="en-US" dirty="0"/>
            </a:br>
            <a:r>
              <a:rPr lang="en-US" dirty="0"/>
              <a:t>	</a:t>
            </a:r>
            <a:r>
              <a:rPr lang="en-US" sz="1600" dirty="0" err="1">
                <a:latin typeface="Consolas" panose="020B0609020204030204" pitchFamily="49" charset="0"/>
              </a:rPr>
              <a:t>TupleDescInitEntry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dirty="0">
                <a:latin typeface="Consolas" panose="020B0609020204030204" pitchFamily="49" charset="0"/>
              </a:rPr>
              <a:t>	</a:t>
            </a:r>
            <a:r>
              <a:rPr lang="en-US" sz="1600" dirty="0" err="1">
                <a:latin typeface="Consolas" panose="020B0609020204030204" pitchFamily="49" charset="0"/>
              </a:rPr>
              <a:t>TupleDescInitBuiltinEntry</a:t>
            </a:r>
            <a:r>
              <a:rPr lang="en-US" sz="1600" dirty="0">
                <a:latin typeface="Consolas" panose="020B0609020204030204" pitchFamily="49" charset="0"/>
              </a:rPr>
              <a:t>()</a:t>
            </a:r>
          </a:p>
          <a:p>
            <a:pPr lvl="1"/>
            <a:r>
              <a:rPr lang="en-US" dirty="0" err="1">
                <a:solidFill>
                  <a:srgbClr val="FC5C2B"/>
                </a:solidFill>
              </a:rPr>
              <a:t>index.c</a:t>
            </a:r>
            <a:r>
              <a:rPr lang="en-US" dirty="0">
                <a:solidFill>
                  <a:srgbClr val="FC5C2B"/>
                </a:solidFill>
              </a:rPr>
              <a:t> </a:t>
            </a:r>
            <a:r>
              <a:rPr lang="ru-RU" dirty="0"/>
              <a:t>в функции </a:t>
            </a:r>
            <a:br>
              <a:rPr lang="ru-RU" dirty="0"/>
            </a:br>
            <a:r>
              <a:rPr lang="ru-RU" dirty="0"/>
              <a:t>	</a:t>
            </a:r>
            <a:r>
              <a:rPr lang="en-US" dirty="0" err="1">
                <a:latin typeface="Consolas" panose="020B0609020204030204" pitchFamily="49" charset="0"/>
              </a:rPr>
              <a:t>ConstructTupleDescriptor</a:t>
            </a:r>
            <a:r>
              <a:rPr lang="ru-RU" dirty="0">
                <a:latin typeface="Consolas" panose="020B0609020204030204" pitchFamily="49" charset="0"/>
              </a:rPr>
              <a:t>()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FC5C2B"/>
                </a:solidFill>
                <a:latin typeface="Consolas" panose="020B0609020204030204" pitchFamily="49" charset="0"/>
              </a:rPr>
              <a:t>* </a:t>
            </a:r>
            <a:r>
              <a:rPr lang="ru-RU" sz="1600" dirty="0">
                <a:latin typeface="Consolas" panose="020B0609020204030204" pitchFamily="49" charset="0"/>
              </a:rPr>
              <a:t>Инициализация нового поля значением по умолчанию — </a:t>
            </a:r>
            <a:r>
              <a:rPr lang="ru-RU" sz="1600" dirty="0">
                <a:solidFill>
                  <a:srgbClr val="FC5C2B"/>
                </a:solidFill>
                <a:latin typeface="Consolas" panose="020B0609020204030204" pitchFamily="49" charset="0"/>
              </a:rPr>
              <a:t>-1</a:t>
            </a:r>
            <a:r>
              <a:rPr lang="ru-RU" sz="1600" dirty="0">
                <a:latin typeface="Consolas" panose="020B0609020204030204" pitchFamily="49" charset="0"/>
              </a:rPr>
              <a:t> означает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ru-RU" sz="1600" dirty="0">
                <a:latin typeface="Consolas" panose="020B0609020204030204" pitchFamily="49" charset="0"/>
              </a:rPr>
              <a:t>  "</a:t>
            </a:r>
            <a:r>
              <a:rPr lang="ru-RU" sz="1600" dirty="0">
                <a:solidFill>
                  <a:srgbClr val="FC5C2B"/>
                </a:solidFill>
                <a:latin typeface="Consolas" panose="020B0609020204030204" pitchFamily="49" charset="0"/>
              </a:rPr>
              <a:t>не задано</a:t>
            </a:r>
            <a:r>
              <a:rPr lang="ru-RU" sz="1600" dirty="0">
                <a:latin typeface="Consolas" panose="020B0609020204030204" pitchFamily="49" charset="0"/>
              </a:rPr>
              <a:t>", как и в реализации </a:t>
            </a:r>
            <a:r>
              <a:rPr lang="ru-RU" sz="1600" dirty="0" err="1">
                <a:latin typeface="Consolas" panose="020B0609020204030204" pitchFamily="49" charset="0"/>
              </a:rPr>
              <a:t>attstattarget</a:t>
            </a:r>
            <a:r>
              <a:rPr lang="ru-RU" sz="1600" dirty="0"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FC5C2B"/>
                </a:solidFill>
                <a:latin typeface="Consolas" panose="020B0609020204030204" pitchFamily="49" charset="0"/>
              </a:rPr>
              <a:t>DST</a:t>
            </a:r>
            <a:r>
              <a:rPr lang="en-US" sz="1600" dirty="0">
                <a:latin typeface="Consolas" panose="020B0609020204030204" pitchFamily="49" charset="0"/>
              </a:rPr>
              <a:t>)</a:t>
            </a:r>
            <a:r>
              <a:rPr lang="ru-RU" sz="1600" dirty="0">
                <a:latin typeface="Consolas" panose="020B0609020204030204" pitchFamily="49" charset="0"/>
              </a:rPr>
              <a:t>.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Зависимости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7812262D-CB63-48A2-9D79-6F86967794E3}"/>
              </a:ext>
            </a:extLst>
          </p:cNvPr>
          <p:cNvSpPr txBox="1">
            <a:spLocks/>
          </p:cNvSpPr>
          <p:nvPr/>
        </p:nvSpPr>
        <p:spPr>
          <a:xfrm>
            <a:off x="6249525" y="3152864"/>
            <a:ext cx="5896524" cy="1488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</a:pPr>
            <a:r>
              <a:rPr lang="ru-RU" sz="1600" dirty="0">
                <a:solidFill>
                  <a:srgbClr val="F2F2F2"/>
                </a:solidFill>
                <a:latin typeface="Consolas" panose="020B0609020204030204" pitchFamily="49" charset="0"/>
              </a:rPr>
              <a:t>Изменения</a:t>
            </a:r>
            <a:r>
              <a:rPr lang="ru-RU" sz="1600" dirty="0">
                <a:solidFill>
                  <a:srgbClr val="FC5C2B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FC5C2B"/>
                </a:solidFill>
                <a:latin typeface="Consolas" panose="020B0609020204030204" pitchFamily="49" charset="0"/>
              </a:rPr>
              <a:t>pg_attribute</a:t>
            </a:r>
            <a:r>
              <a:rPr lang="ru-RU" sz="1600" dirty="0">
                <a:solidFill>
                  <a:srgbClr val="FC5C2B"/>
                </a:solidFill>
                <a:latin typeface="Consolas" panose="020B0609020204030204" pitchFamily="49" charset="0"/>
              </a:rPr>
              <a:t> </a:t>
            </a:r>
            <a:r>
              <a:rPr lang="ru-RU" sz="1600" dirty="0">
                <a:solidFill>
                  <a:srgbClr val="F2F2F2"/>
                </a:solidFill>
                <a:latin typeface="Consolas" panose="020B0609020204030204" pitchFamily="49" charset="0"/>
              </a:rPr>
              <a:t>также должны быть учтены в:</a:t>
            </a:r>
          </a:p>
          <a:p>
            <a:pPr lvl="1" hangingPunct="1"/>
            <a:r>
              <a:rPr lang="en-US" sz="1200" dirty="0" err="1">
                <a:solidFill>
                  <a:srgbClr val="FC5C2B"/>
                </a:solidFill>
                <a:latin typeface="Consolas" panose="020B0609020204030204" pitchFamily="49" charset="0"/>
              </a:rPr>
              <a:t>pg_dump.c</a:t>
            </a:r>
            <a:r>
              <a:rPr lang="en-US" sz="1200" dirty="0">
                <a:solidFill>
                  <a:srgbClr val="FC5C2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2F2F2"/>
                </a:solidFill>
                <a:latin typeface="Consolas" panose="020B0609020204030204" pitchFamily="49" charset="0"/>
              </a:rPr>
              <a:t>—</a:t>
            </a:r>
            <a:r>
              <a:rPr lang="en-US" sz="1200" dirty="0">
                <a:solidFill>
                  <a:srgbClr val="FC5C2B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F2F2F2"/>
                </a:solidFill>
                <a:latin typeface="Consolas" panose="020B0609020204030204" pitchFamily="49" charset="0"/>
              </a:rPr>
              <a:t>добавить </a:t>
            </a:r>
            <a:r>
              <a:rPr lang="en-US" sz="1200" dirty="0">
                <a:solidFill>
                  <a:srgbClr val="F2F2F2"/>
                </a:solidFill>
                <a:latin typeface="Consolas" panose="020B0609020204030204" pitchFamily="49" charset="0"/>
              </a:rPr>
              <a:t>SQL-</a:t>
            </a:r>
            <a:r>
              <a:rPr lang="ru-RU" sz="1200" dirty="0">
                <a:solidFill>
                  <a:srgbClr val="F2F2F2"/>
                </a:solidFill>
                <a:latin typeface="Consolas" panose="020B0609020204030204" pitchFamily="49" charset="0"/>
              </a:rPr>
              <a:t>генерацию для </a:t>
            </a:r>
            <a:r>
              <a:rPr lang="en-US" sz="1200" dirty="0" err="1">
                <a:solidFill>
                  <a:srgbClr val="FC5C2B"/>
                </a:solidFill>
                <a:latin typeface="Consolas" panose="020B0609020204030204" pitchFamily="49" charset="0"/>
              </a:rPr>
              <a:t>statmultiplier</a:t>
            </a:r>
            <a:endParaRPr lang="en-US" sz="1200" dirty="0">
              <a:solidFill>
                <a:srgbClr val="FC5C2B"/>
              </a:solidFill>
              <a:latin typeface="Consolas" panose="020B0609020204030204" pitchFamily="49" charset="0"/>
            </a:endParaRPr>
          </a:p>
          <a:p>
            <a:pPr lvl="1" hangingPunct="1"/>
            <a:r>
              <a:rPr lang="en-US" sz="1200" dirty="0" err="1">
                <a:solidFill>
                  <a:srgbClr val="FC5C2B"/>
                </a:solidFill>
                <a:latin typeface="Consolas" panose="020B0609020204030204" pitchFamily="49" charset="0"/>
              </a:rPr>
              <a:t>psql</a:t>
            </a:r>
            <a:r>
              <a:rPr lang="en-US" sz="1200" dirty="0">
                <a:solidFill>
                  <a:srgbClr val="FC5C2B"/>
                </a:solidFill>
                <a:latin typeface="Consolas" panose="020B0609020204030204" pitchFamily="49" charset="0"/>
              </a:rPr>
              <a:t>/</a:t>
            </a:r>
            <a:r>
              <a:rPr lang="en-US" sz="1200" dirty="0" err="1">
                <a:solidFill>
                  <a:srgbClr val="FC5C2B"/>
                </a:solidFill>
                <a:latin typeface="Consolas" panose="020B0609020204030204" pitchFamily="49" charset="0"/>
              </a:rPr>
              <a:t>describe.c</a:t>
            </a:r>
            <a:r>
              <a:rPr lang="en-US" sz="1200" dirty="0">
                <a:solidFill>
                  <a:srgbClr val="FC5C2B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2F2F2"/>
                </a:solidFill>
                <a:latin typeface="Consolas" panose="020B0609020204030204" pitchFamily="49" charset="0"/>
              </a:rPr>
              <a:t>—</a:t>
            </a:r>
            <a:r>
              <a:rPr lang="en-US" sz="1200" dirty="0">
                <a:solidFill>
                  <a:srgbClr val="FC5C2B"/>
                </a:solidFill>
                <a:latin typeface="Consolas" panose="020B0609020204030204" pitchFamily="49" charset="0"/>
              </a:rPr>
              <a:t> </a:t>
            </a:r>
            <a:r>
              <a:rPr lang="ru-RU" sz="1200" dirty="0">
                <a:solidFill>
                  <a:srgbClr val="F2F2F2"/>
                </a:solidFill>
                <a:latin typeface="Consolas" panose="020B0609020204030204" pitchFamily="49" charset="0"/>
              </a:rPr>
              <a:t>отобразить в \</a:t>
            </a:r>
            <a:r>
              <a:rPr lang="en-US" sz="1200" dirty="0">
                <a:solidFill>
                  <a:srgbClr val="F2F2F2"/>
                </a:solidFill>
                <a:latin typeface="Consolas" panose="020B0609020204030204" pitchFamily="49" charset="0"/>
              </a:rPr>
              <a:t>d+</a:t>
            </a:r>
            <a:endParaRPr lang="ru-RU" sz="1200" dirty="0">
              <a:solidFill>
                <a:srgbClr val="F2F2F2"/>
              </a:solidFill>
              <a:latin typeface="Consolas" panose="020B0609020204030204" pitchFamily="49" charset="0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38CEDA3C-1FF9-4F9E-A518-7DB7BB88D845}"/>
              </a:ext>
            </a:extLst>
          </p:cNvPr>
          <p:cNvSpPr/>
          <p:nvPr/>
        </p:nvSpPr>
        <p:spPr>
          <a:xfrm>
            <a:off x="8409150" y="2121139"/>
            <a:ext cx="1429231" cy="264937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9128B334-80C0-4943-9185-DAB3C752B768}"/>
              </a:ext>
            </a:extLst>
          </p:cNvPr>
          <p:cNvSpPr/>
          <p:nvPr/>
        </p:nvSpPr>
        <p:spPr>
          <a:xfrm>
            <a:off x="9197787" y="1868916"/>
            <a:ext cx="1429231" cy="248825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60332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947F60-E5A5-410D-8C66-5769C040388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185" y="1342852"/>
            <a:ext cx="5080063" cy="1049707"/>
          </a:xfrm>
          <a:prstGeom prst="rect">
            <a:avLst/>
          </a:prstGeom>
        </p:spPr>
      </p:pic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r>
              <a:rPr lang="ru-RU" dirty="0"/>
              <a:t>В функции </a:t>
            </a:r>
            <a:r>
              <a:rPr lang="en-US" dirty="0" err="1">
                <a:latin typeface="Consolas" panose="020B0609020204030204" pitchFamily="49" charset="0"/>
              </a:rPr>
              <a:t>std_typanalyze</a:t>
            </a:r>
            <a:r>
              <a:rPr lang="ru-RU" dirty="0">
                <a:latin typeface="Consolas" panose="020B0609020204030204" pitchFamily="49" charset="0"/>
              </a:rPr>
              <a:t>()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ru-RU" dirty="0"/>
              <a:t>Если значение </a:t>
            </a:r>
            <a:r>
              <a:rPr lang="en-US" dirty="0"/>
              <a:t>SSM </a:t>
            </a:r>
            <a:r>
              <a:rPr lang="ru-RU" dirty="0"/>
              <a:t>не установлено, считаем </a:t>
            </a:r>
            <a:r>
              <a:rPr lang="en-US" dirty="0"/>
              <a:t>SSM = 1</a:t>
            </a:r>
          </a:p>
          <a:p>
            <a:endParaRPr lang="en-US" dirty="0"/>
          </a:p>
          <a:p>
            <a:r>
              <a:rPr lang="ru-RU" dirty="0"/>
              <a:t>Внедряем </a:t>
            </a:r>
            <a:r>
              <a:rPr lang="en-US" dirty="0">
                <a:solidFill>
                  <a:srgbClr val="FC5C2B"/>
                </a:solidFill>
              </a:rPr>
              <a:t>SSM</a:t>
            </a:r>
            <a:r>
              <a:rPr lang="ru-RU" dirty="0"/>
              <a:t> во все ветки расчёта </a:t>
            </a:r>
            <a:r>
              <a:rPr lang="en-US" dirty="0">
                <a:solidFill>
                  <a:srgbClr val="FC5C2B"/>
                </a:solidFill>
                <a:latin typeface="Consolas" panose="020B0609020204030204" pitchFamily="49" charset="0"/>
              </a:rPr>
              <a:t>stats-&gt;</a:t>
            </a:r>
            <a:r>
              <a:rPr lang="en-US" dirty="0" err="1">
                <a:solidFill>
                  <a:srgbClr val="FC5C2B"/>
                </a:solidFill>
                <a:latin typeface="Consolas" panose="020B0609020204030204" pitchFamily="49" charset="0"/>
              </a:rPr>
              <a:t>minrows</a:t>
            </a:r>
            <a:endParaRPr lang="en-US" dirty="0">
              <a:solidFill>
                <a:srgbClr val="FC5C2B"/>
              </a:solidFill>
              <a:latin typeface="Consolas" panose="020B0609020204030204" pitchFamily="49" charset="0"/>
            </a:endParaRPr>
          </a:p>
          <a:p>
            <a:endParaRPr lang="ru-RU" dirty="0">
              <a:solidFill>
                <a:srgbClr val="FC5C2B"/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rgbClr val="FC5C2B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ru-RU" dirty="0">
                <a:solidFill>
                  <a:srgbClr val="F2F2F2"/>
                </a:solidFill>
              </a:rPr>
              <a:t>Задание на </a:t>
            </a:r>
            <a:r>
              <a:rPr lang="ru-RU" dirty="0">
                <a:solidFill>
                  <a:srgbClr val="FC5C2B"/>
                </a:solidFill>
              </a:rPr>
              <a:t>лабораторную</a:t>
            </a:r>
            <a:r>
              <a:rPr lang="en-US" dirty="0">
                <a:solidFill>
                  <a:srgbClr val="F2F2F2"/>
                </a:solidFill>
              </a:rPr>
              <a:t>:</a:t>
            </a:r>
            <a:endParaRPr lang="ru-RU" dirty="0">
              <a:solidFill>
                <a:srgbClr val="F2F2F2"/>
              </a:solidFill>
            </a:endParaRPr>
          </a:p>
          <a:p>
            <a:r>
              <a:rPr lang="ru-RU" dirty="0">
                <a:solidFill>
                  <a:srgbClr val="F2F2F2"/>
                </a:solidFill>
              </a:rPr>
              <a:t>Дополнить код патча защитой от переполнения</a:t>
            </a:r>
            <a:r>
              <a:rPr lang="en-US" dirty="0">
                <a:solidFill>
                  <a:srgbClr val="F2F2F2"/>
                </a:solidFill>
              </a:rPr>
              <a:t> </a:t>
            </a:r>
            <a:r>
              <a:rPr lang="en-US" dirty="0">
                <a:solidFill>
                  <a:srgbClr val="FC5C2B"/>
                </a:solidFill>
                <a:latin typeface="Consolas" panose="020B0609020204030204" pitchFamily="49" charset="0"/>
              </a:rPr>
              <a:t>stats-&gt;</a:t>
            </a:r>
            <a:r>
              <a:rPr lang="en-US" dirty="0" err="1">
                <a:solidFill>
                  <a:srgbClr val="FC5C2B"/>
                </a:solidFill>
                <a:latin typeface="Consolas" panose="020B0609020204030204" pitchFamily="49" charset="0"/>
              </a:rPr>
              <a:t>minrows</a:t>
            </a:r>
            <a:r>
              <a:rPr lang="ru-RU" dirty="0">
                <a:solidFill>
                  <a:srgbClr val="FC5C2B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ru-RU" dirty="0">
                <a:solidFill>
                  <a:srgbClr val="F2F2F2"/>
                </a:solidFill>
              </a:rPr>
              <a:t>Дополнить код патча тестом нового функционала.</a:t>
            </a:r>
            <a:endParaRPr lang="en-US" dirty="0">
              <a:solidFill>
                <a:srgbClr val="FC5C2B"/>
              </a:solidFill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Основной функционал </a:t>
            </a:r>
            <a:r>
              <a:rPr lang="en-US" dirty="0" err="1"/>
              <a:t>Analyze.c</a:t>
            </a:r>
            <a:endParaRPr lang="ru-RU" dirty="0"/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BE8971C0-D3E9-40D7-AE7C-EB4E804734A2}"/>
              </a:ext>
            </a:extLst>
          </p:cNvPr>
          <p:cNvSpPr/>
          <p:nvPr/>
        </p:nvSpPr>
        <p:spPr>
          <a:xfrm>
            <a:off x="8409150" y="2121139"/>
            <a:ext cx="1429231" cy="264937"/>
          </a:xfrm>
          <a:prstGeom prst="roundRect">
            <a:avLst/>
          </a:prstGeom>
          <a:solidFill>
            <a:schemeClr val="tx1">
              <a:lumMod val="95000"/>
              <a:lumOff val="5000"/>
              <a:alpha val="59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33408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2" y="2942815"/>
            <a:ext cx="11306174" cy="4101950"/>
          </a:xfrm>
        </p:spPr>
        <p:txBody>
          <a:bodyPr>
            <a:noAutofit/>
          </a:bodyPr>
          <a:lstStyle/>
          <a:p>
            <a:r>
              <a:rPr lang="ru-RU" dirty="0" err="1"/>
              <a:t>Незадокументированный</a:t>
            </a:r>
            <a:r>
              <a:rPr lang="ru-RU" dirty="0"/>
              <a:t> код – недописанный код</a:t>
            </a:r>
          </a:p>
          <a:p>
            <a:r>
              <a:rPr lang="ru-RU" dirty="0"/>
              <a:t>Добавим описание для нового параметра в </a:t>
            </a:r>
            <a:r>
              <a:rPr lang="en-US" dirty="0"/>
              <a:t>SGML</a:t>
            </a:r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Документация </a:t>
            </a:r>
            <a:r>
              <a:rPr lang="en-US" dirty="0" err="1"/>
              <a:t>Alter_table.sgml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0E73F6-3F4C-4F89-AAD3-7245914C9C27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6185" y="1342852"/>
            <a:ext cx="5080063" cy="104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536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>
            <a:extLst>
              <a:ext uri="{FF2B5EF4-FFF2-40B4-BE49-F238E27FC236}">
                <a16:creationId xmlns:a16="http://schemas.microsoft.com/office/drawing/2014/main" id="{AF2C1A86-2094-8684-F0C6-E3DB736C6A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2435378"/>
            <a:ext cx="2917507" cy="376400"/>
          </a:xfrm>
        </p:spPr>
        <p:txBody>
          <a:bodyPr>
            <a:noAutofit/>
          </a:bodyPr>
          <a:lstStyle/>
          <a:p>
            <a:r>
              <a:rPr lang="ru-RU" dirty="0"/>
              <a:t>Введение в тему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9FC53F-4D32-A469-A6D0-CB3A7BCD33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2913" y="2881443"/>
            <a:ext cx="2917507" cy="1164779"/>
          </a:xfrm>
        </p:spPr>
        <p:txBody>
          <a:bodyPr>
            <a:noAutofit/>
          </a:bodyPr>
          <a:lstStyle/>
          <a:p>
            <a:r>
              <a:rPr lang="ru-RU" dirty="0"/>
              <a:t>Что такое </a:t>
            </a:r>
            <a:r>
              <a:rPr lang="en-US" dirty="0"/>
              <a:t>Default Statistics Target?</a:t>
            </a:r>
          </a:p>
          <a:p>
            <a:r>
              <a:rPr lang="ru-RU" dirty="0"/>
              <a:t>Механизм работы </a:t>
            </a:r>
            <a:r>
              <a:rPr lang="en-US" dirty="0"/>
              <a:t>DST</a:t>
            </a:r>
          </a:p>
          <a:p>
            <a:r>
              <a:rPr lang="ru-RU" dirty="0"/>
              <a:t>На что он влияет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5D2D3CC-9013-2BEC-317C-C2B2AA0D9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37247" y="2435378"/>
            <a:ext cx="2917507" cy="376400"/>
          </a:xfrm>
        </p:spPr>
        <p:txBody>
          <a:bodyPr>
            <a:noAutofit/>
          </a:bodyPr>
          <a:lstStyle/>
          <a:p>
            <a:r>
              <a:rPr lang="ru-RU" dirty="0"/>
              <a:t>Другие подходы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6000AF57-F7F6-3430-2040-B5873E4BBA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37247" y="2881443"/>
            <a:ext cx="2917507" cy="1164779"/>
          </a:xfrm>
        </p:spPr>
        <p:txBody>
          <a:bodyPr>
            <a:noAutofit/>
          </a:bodyPr>
          <a:lstStyle/>
          <a:p>
            <a:r>
              <a:rPr lang="ru-RU" dirty="0"/>
              <a:t>Сравнение механизма </a:t>
            </a:r>
            <a:r>
              <a:rPr lang="en-US" dirty="0"/>
              <a:t>DST</a:t>
            </a:r>
            <a:r>
              <a:rPr lang="ru-RU" dirty="0"/>
              <a:t> с аналогами</a:t>
            </a:r>
          </a:p>
          <a:p>
            <a:r>
              <a:rPr lang="ru-RU" dirty="0"/>
              <a:t>в других СУБД</a:t>
            </a:r>
          </a:p>
          <a:p>
            <a:r>
              <a:rPr lang="ru-RU" dirty="0"/>
              <a:t>Плюсы и минусы разных подходов</a:t>
            </a:r>
          </a:p>
          <a:p>
            <a:endParaRPr lang="ru-RU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19BBD3B6-034A-AECA-1A72-99AD3E2B2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2913" y="4613039"/>
            <a:ext cx="3527954" cy="376400"/>
          </a:xfrm>
        </p:spPr>
        <p:txBody>
          <a:bodyPr>
            <a:noAutofit/>
          </a:bodyPr>
          <a:lstStyle/>
          <a:p>
            <a:r>
              <a:rPr lang="en-US" dirty="0"/>
              <a:t>Statistics Sample Multiplier</a:t>
            </a:r>
            <a:endParaRPr lang="ru-RU" dirty="0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DD2F5BB-63DB-CF0F-3CE6-72C08CE10C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2913" y="5059104"/>
            <a:ext cx="2917507" cy="1164779"/>
          </a:xfrm>
        </p:spPr>
        <p:txBody>
          <a:bodyPr>
            <a:noAutofit/>
          </a:bodyPr>
          <a:lstStyle/>
          <a:p>
            <a:r>
              <a:rPr lang="ru-RU" dirty="0"/>
              <a:t>Новый параметр для разделения функционала </a:t>
            </a:r>
            <a:r>
              <a:rPr lang="en-US" dirty="0"/>
              <a:t>DST</a:t>
            </a:r>
            <a:endParaRPr lang="ru-RU" dirty="0"/>
          </a:p>
          <a:p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3A73C221-FA59-63F9-AC4E-FCBF4C7F958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37247" y="4613039"/>
            <a:ext cx="2917507" cy="376400"/>
          </a:xfrm>
        </p:spPr>
        <p:txBody>
          <a:bodyPr>
            <a:noAutofit/>
          </a:bodyPr>
          <a:lstStyle/>
          <a:p>
            <a:r>
              <a:rPr lang="ru-RU" dirty="0"/>
              <a:t>Как тебя внедрять?</a:t>
            </a:r>
          </a:p>
          <a:p>
            <a:endParaRPr lang="ru-RU" dirty="0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C54F3FDE-617C-6470-6111-CF11C873076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37247" y="5059104"/>
            <a:ext cx="3207889" cy="1164779"/>
          </a:xfrm>
        </p:spPr>
        <p:txBody>
          <a:bodyPr>
            <a:noAutofit/>
          </a:bodyPr>
          <a:lstStyle/>
          <a:p>
            <a:r>
              <a:rPr lang="ru-RU" dirty="0"/>
              <a:t>Руководство по добавлению нового параметра </a:t>
            </a:r>
            <a:r>
              <a:rPr lang="en-US" dirty="0"/>
              <a:t>SSM</a:t>
            </a:r>
            <a:r>
              <a:rPr lang="ru-RU" dirty="0"/>
              <a:t> в кодовую базу </a:t>
            </a:r>
            <a:r>
              <a:rPr lang="en-US" dirty="0"/>
              <a:t>Postgres 16</a:t>
            </a:r>
            <a:endParaRPr lang="ru-RU" dirty="0"/>
          </a:p>
          <a:p>
            <a:endParaRPr lang="ru-RU" dirty="0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63F1EA87-FEC9-E19E-35F1-5D6A9AFC52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31582" y="2435378"/>
            <a:ext cx="3360417" cy="376400"/>
          </a:xfrm>
        </p:spPr>
        <p:txBody>
          <a:bodyPr>
            <a:noAutofit/>
          </a:bodyPr>
          <a:lstStyle/>
          <a:p>
            <a:r>
              <a:rPr lang="ru-RU" dirty="0"/>
              <a:t>Проблема, будем знакомы</a:t>
            </a:r>
          </a:p>
          <a:p>
            <a:endParaRPr lang="ru-RU" dirty="0"/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D830C03-5DA4-80A6-88BE-3B7C13039B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31583" y="2881443"/>
            <a:ext cx="2917507" cy="1164779"/>
          </a:xfrm>
        </p:spPr>
        <p:txBody>
          <a:bodyPr>
            <a:noAutofit/>
          </a:bodyPr>
          <a:lstStyle/>
          <a:p>
            <a:r>
              <a:rPr lang="ru-RU" dirty="0"/>
              <a:t>В каком случае стоит повышать значение </a:t>
            </a:r>
            <a:r>
              <a:rPr lang="en-US" dirty="0"/>
              <a:t>DST</a:t>
            </a:r>
            <a:r>
              <a:rPr lang="ru-RU" dirty="0"/>
              <a:t>?</a:t>
            </a:r>
          </a:p>
          <a:p>
            <a:r>
              <a:rPr lang="ru-RU" dirty="0"/>
              <a:t>Когда это не поможет?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8958DF33-D9D2-3EC9-ACC5-B94EF2E3C63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1583" y="4613039"/>
            <a:ext cx="2917507" cy="376400"/>
          </a:xfrm>
        </p:spPr>
        <p:txBody>
          <a:bodyPr>
            <a:noAutofit/>
          </a:bodyPr>
          <a:lstStyle/>
          <a:p>
            <a:r>
              <a:rPr lang="ru-RU" dirty="0"/>
              <a:t>Подводим итоги</a:t>
            </a:r>
          </a:p>
          <a:p>
            <a:endParaRPr lang="ru-RU" dirty="0"/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BA8305D0-784E-70EF-F6F4-B0A69354A44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1583" y="5059104"/>
            <a:ext cx="2917507" cy="1164779"/>
          </a:xfrm>
        </p:spPr>
        <p:txBody>
          <a:bodyPr>
            <a:noAutofit/>
          </a:bodyPr>
          <a:lstStyle/>
          <a:p>
            <a:r>
              <a:rPr lang="ru-RU" dirty="0"/>
              <a:t>Анализ результатов</a:t>
            </a:r>
          </a:p>
          <a:p>
            <a:r>
              <a:rPr lang="ru-RU" dirty="0"/>
              <a:t>Разбор плюсов и минусов подхода</a:t>
            </a:r>
          </a:p>
          <a:p>
            <a:r>
              <a:rPr lang="ru-RU" dirty="0"/>
              <a:t>Инструкция по применению</a:t>
            </a:r>
          </a:p>
          <a:p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226176-DEDB-0923-DCF4-1FFF52DC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План выступления</a:t>
            </a:r>
          </a:p>
        </p:txBody>
      </p:sp>
    </p:spTree>
    <p:extLst>
      <p:ext uri="{BB962C8B-B14F-4D97-AF65-F5344CB8AC3E}">
        <p14:creationId xmlns:p14="http://schemas.microsoft.com/office/powerpoint/2010/main" val="200987129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D53FAD-11C8-49DB-BABE-9E9ED7ED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13427"/>
            <a:ext cx="11306176" cy="1510342"/>
          </a:xfrm>
        </p:spPr>
        <p:txBody>
          <a:bodyPr>
            <a:noAutofit/>
          </a:bodyPr>
          <a:lstStyle/>
          <a:p>
            <a:r>
              <a:rPr lang="ru-RU" dirty="0"/>
              <a:t>Результаты: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3AE971-224A-4529-A5D4-4F9B164324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253" y="5931835"/>
            <a:ext cx="6757989" cy="62864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6A7F21F-8045-4C3E-B249-26A4C003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2" y="2301563"/>
            <a:ext cx="6764330" cy="347058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0CC42220-E744-4FAB-8D75-20A84B1093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2808" y="3751973"/>
            <a:ext cx="2771775" cy="819150"/>
          </a:xfrm>
          <a:prstGeom prst="rect">
            <a:avLst/>
          </a:prstGeom>
        </p:spPr>
      </p:pic>
      <p:sp>
        <p:nvSpPr>
          <p:cNvPr id="22" name="Текст 8">
            <a:extLst>
              <a:ext uri="{FF2B5EF4-FFF2-40B4-BE49-F238E27FC236}">
                <a16:creationId xmlns:a16="http://schemas.microsoft.com/office/drawing/2014/main" id="{49B8950B-9E0F-4013-8AFB-DF79D1E5119C}"/>
              </a:ext>
            </a:extLst>
          </p:cNvPr>
          <p:cNvSpPr txBox="1">
            <a:spLocks/>
          </p:cNvSpPr>
          <p:nvPr/>
        </p:nvSpPr>
        <p:spPr>
          <a:xfrm>
            <a:off x="442914" y="1923769"/>
            <a:ext cx="11306174" cy="4101950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 dirty="0"/>
              <a:t>Выполнение тестового запроса при </a:t>
            </a:r>
            <a:r>
              <a:rPr lang="en-US" dirty="0">
                <a:solidFill>
                  <a:srgbClr val="FC5C2B"/>
                </a:solidFill>
              </a:rPr>
              <a:t>DST</a:t>
            </a:r>
            <a:r>
              <a:rPr lang="en-US" dirty="0"/>
              <a:t> = </a:t>
            </a:r>
            <a:r>
              <a:rPr lang="en-US" b="1" dirty="0">
                <a:solidFill>
                  <a:srgbClr val="FC5C2B"/>
                </a:solidFill>
              </a:rPr>
              <a:t>2 500</a:t>
            </a:r>
            <a:r>
              <a:rPr lang="en-US" dirty="0"/>
              <a:t>, SSM = 1 (</a:t>
            </a:r>
            <a:r>
              <a:rPr lang="ru-RU" dirty="0"/>
              <a:t>не установлен) </a:t>
            </a:r>
          </a:p>
        </p:txBody>
      </p:sp>
      <p:sp>
        <p:nvSpPr>
          <p:cNvPr id="23" name="Текст 8">
            <a:extLst>
              <a:ext uri="{FF2B5EF4-FFF2-40B4-BE49-F238E27FC236}">
                <a16:creationId xmlns:a16="http://schemas.microsoft.com/office/drawing/2014/main" id="{924B5AC8-AA2D-4345-ABA3-3799E6A140FA}"/>
              </a:ext>
            </a:extLst>
          </p:cNvPr>
          <p:cNvSpPr txBox="1">
            <a:spLocks/>
          </p:cNvSpPr>
          <p:nvPr/>
        </p:nvSpPr>
        <p:spPr>
          <a:xfrm>
            <a:off x="7286626" y="3264039"/>
            <a:ext cx="4150631" cy="3470589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 dirty="0"/>
              <a:t>Время выполнения запроса</a:t>
            </a:r>
          </a:p>
          <a:p>
            <a:pPr hangingPunct="1"/>
            <a:endParaRPr lang="ru-RU" dirty="0"/>
          </a:p>
          <a:p>
            <a:pPr hangingPunct="1"/>
            <a:endParaRPr lang="ru-RU" dirty="0"/>
          </a:p>
          <a:p>
            <a:pPr hangingPunct="1"/>
            <a:endParaRPr lang="ru-RU" dirty="0"/>
          </a:p>
          <a:p>
            <a:pPr hangingPunct="1"/>
            <a:endParaRPr lang="ru-RU" dirty="0"/>
          </a:p>
          <a:p>
            <a:pPr hangingPunct="1"/>
            <a:endParaRPr lang="ru-RU" dirty="0"/>
          </a:p>
          <a:p>
            <a:pPr hangingPunct="1"/>
            <a:r>
              <a:rPr lang="ru-RU" dirty="0"/>
              <a:t>Время выполнения</a:t>
            </a:r>
            <a:br>
              <a:rPr lang="ru-RU" dirty="0"/>
            </a:br>
            <a:r>
              <a:rPr lang="en-US" dirty="0"/>
              <a:t>ANALYZE</a:t>
            </a:r>
            <a:r>
              <a:rPr lang="ru-RU" dirty="0"/>
              <a:t>: </a:t>
            </a:r>
            <a:r>
              <a:rPr lang="en-US" dirty="0"/>
              <a:t> </a:t>
            </a:r>
            <a:r>
              <a:rPr lang="en-US" b="1" dirty="0"/>
              <a:t>1</a:t>
            </a:r>
            <a:r>
              <a:rPr lang="en-US" dirty="0"/>
              <a:t> m </a:t>
            </a:r>
            <a:r>
              <a:rPr lang="en-US" b="1" dirty="0"/>
              <a:t>20</a:t>
            </a:r>
            <a:r>
              <a:rPr lang="en-US" dirty="0"/>
              <a:t> sec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E9AC018-EF5D-4924-97E1-64EA29AC5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2808" y="2411703"/>
            <a:ext cx="4281384" cy="7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36789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D53FAD-11C8-49DB-BABE-9E9ED7ED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13427"/>
            <a:ext cx="11306176" cy="1510342"/>
          </a:xfrm>
        </p:spPr>
        <p:txBody>
          <a:bodyPr>
            <a:noAutofit/>
          </a:bodyPr>
          <a:lstStyle/>
          <a:p>
            <a:r>
              <a:rPr lang="ru-RU" dirty="0"/>
              <a:t>Инструкция по применению: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AF169461-F08C-452A-B1E9-F084475095A5}"/>
              </a:ext>
            </a:extLst>
          </p:cNvPr>
          <p:cNvSpPr txBox="1">
            <a:spLocks/>
          </p:cNvSpPr>
          <p:nvPr/>
        </p:nvSpPr>
        <p:spPr>
          <a:xfrm>
            <a:off x="442913" y="1923769"/>
            <a:ext cx="11496241" cy="4101950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SSM</a:t>
            </a:r>
            <a:r>
              <a:rPr lang="ru-RU" dirty="0"/>
              <a:t> стоит применять</a:t>
            </a:r>
          </a:p>
          <a:p>
            <a:pPr lvl="1" hangingPunct="1"/>
            <a:r>
              <a:rPr lang="ru-RU" dirty="0">
                <a:solidFill>
                  <a:srgbClr val="F2F2F2"/>
                </a:solidFill>
              </a:rPr>
              <a:t>Статистика недостаточно точная при максимальном значении </a:t>
            </a:r>
            <a:r>
              <a:rPr lang="en-US" dirty="0">
                <a:solidFill>
                  <a:srgbClr val="F2F2F2"/>
                </a:solidFill>
              </a:rPr>
              <a:t>DST</a:t>
            </a:r>
            <a:br>
              <a:rPr lang="ru-RU" dirty="0">
                <a:solidFill>
                  <a:srgbClr val="F2F2F2"/>
                </a:solidFill>
              </a:rPr>
            </a:br>
            <a:r>
              <a:rPr lang="ru-RU" dirty="0">
                <a:solidFill>
                  <a:srgbClr val="F2F2F2"/>
                </a:solidFill>
              </a:rPr>
              <a:t>( Вычисленное значение </a:t>
            </a:r>
            <a:r>
              <a:rPr lang="en-US" dirty="0" err="1">
                <a:solidFill>
                  <a:srgbClr val="F2F2F2"/>
                </a:solidFill>
              </a:rPr>
              <a:t>n_distinct</a:t>
            </a:r>
            <a:r>
              <a:rPr lang="ru-RU" dirty="0">
                <a:solidFill>
                  <a:srgbClr val="F2F2F2"/>
                </a:solidFill>
              </a:rPr>
              <a:t> в разы отличается от реального)</a:t>
            </a:r>
          </a:p>
          <a:p>
            <a:pPr lvl="1" hangingPunct="1"/>
            <a:r>
              <a:rPr lang="ru-RU" dirty="0">
                <a:solidFill>
                  <a:srgbClr val="F2F2F2"/>
                </a:solidFill>
              </a:rPr>
              <a:t>Высокий </a:t>
            </a:r>
            <a:r>
              <a:rPr lang="en-US" dirty="0">
                <a:solidFill>
                  <a:srgbClr val="F2F2F2"/>
                </a:solidFill>
              </a:rPr>
              <a:t>DST </a:t>
            </a:r>
            <a:r>
              <a:rPr lang="ru-RU" dirty="0">
                <a:solidFill>
                  <a:srgbClr val="F2F2F2"/>
                </a:solidFill>
              </a:rPr>
              <a:t>создает </a:t>
            </a:r>
            <a:r>
              <a:rPr lang="ru-RU" dirty="0" err="1">
                <a:solidFill>
                  <a:srgbClr val="F2F2F2"/>
                </a:solidFill>
              </a:rPr>
              <a:t>неприемлимый</a:t>
            </a:r>
            <a:r>
              <a:rPr lang="ru-RU" dirty="0">
                <a:solidFill>
                  <a:srgbClr val="F2F2F2"/>
                </a:solidFill>
              </a:rPr>
              <a:t> объём статистики</a:t>
            </a:r>
          </a:p>
          <a:p>
            <a:pPr hangingPunct="1"/>
            <a:r>
              <a:rPr lang="ru-RU" dirty="0">
                <a:solidFill>
                  <a:srgbClr val="F2F2F2"/>
                </a:solidFill>
              </a:rPr>
              <a:t>Как проверить</a:t>
            </a:r>
          </a:p>
          <a:p>
            <a:pPr lvl="1" hangingPunct="1"/>
            <a:r>
              <a:rPr lang="ru-RU" dirty="0">
                <a:solidFill>
                  <a:srgbClr val="F2F2F2"/>
                </a:solidFill>
              </a:rPr>
              <a:t>Сравнить показатели </a:t>
            </a:r>
            <a:r>
              <a:rPr lang="en-US" dirty="0" err="1">
                <a:solidFill>
                  <a:srgbClr val="FC5C2B"/>
                </a:solidFill>
                <a:latin typeface="Consolas" panose="020B0609020204030204" pitchFamily="49" charset="0"/>
              </a:rPr>
              <a:t>n_distinct</a:t>
            </a:r>
            <a:r>
              <a:rPr lang="en-US" dirty="0">
                <a:solidFill>
                  <a:srgbClr val="FC5C2B"/>
                </a:solidFill>
                <a:latin typeface="Consolas" panose="020B0609020204030204" pitchFamily="49" charset="0"/>
              </a:rPr>
              <a:t> </a:t>
            </a:r>
            <a:r>
              <a:rPr lang="ru-RU" dirty="0">
                <a:solidFill>
                  <a:srgbClr val="F2F2F2"/>
                </a:solidFill>
              </a:rPr>
              <a:t>в </a:t>
            </a:r>
            <a:r>
              <a:rPr lang="en-US" dirty="0" err="1">
                <a:solidFill>
                  <a:srgbClr val="F2F2F2"/>
                </a:solidFill>
              </a:rPr>
              <a:t>pg_stats</a:t>
            </a:r>
            <a:r>
              <a:rPr lang="en-US" dirty="0">
                <a:solidFill>
                  <a:srgbClr val="F2F2F2"/>
                </a:solidFill>
              </a:rPr>
              <a:t> </a:t>
            </a:r>
            <a:r>
              <a:rPr lang="ru-RU" dirty="0">
                <a:solidFill>
                  <a:srgbClr val="F2F2F2"/>
                </a:solidFill>
              </a:rPr>
              <a:t>с реально вычисленными</a:t>
            </a:r>
            <a:r>
              <a:rPr lang="en-US" dirty="0">
                <a:solidFill>
                  <a:srgbClr val="F2F2F2"/>
                </a:solidFill>
              </a:rPr>
              <a:t> </a:t>
            </a:r>
            <a:r>
              <a:rPr lang="ru-RU" dirty="0">
                <a:solidFill>
                  <a:srgbClr val="F2F2F2"/>
                </a:solidFill>
              </a:rPr>
              <a:t>(запросом вида):</a:t>
            </a:r>
            <a:br>
              <a:rPr lang="ru-RU" dirty="0">
                <a:solidFill>
                  <a:srgbClr val="F2F2F2"/>
                </a:solidFill>
              </a:rPr>
            </a:b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SELECT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DCDCAA"/>
                </a:solidFill>
                <a:latin typeface="Consolas" panose="020B0609020204030204" pitchFamily="49" charset="0"/>
              </a:rPr>
              <a:t>COUNT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DISTINCT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column_name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AS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unique_count</a:t>
            </a:r>
            <a:b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569CD6"/>
                </a:solidFill>
                <a:latin typeface="Consolas" panose="020B0609020204030204" pitchFamily="49" charset="0"/>
              </a:rPr>
              <a:t>FROM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CCCCCC"/>
                </a:solidFill>
                <a:latin typeface="Consolas" panose="020B0609020204030204" pitchFamily="49" charset="0"/>
              </a:rPr>
              <a:t>table_name</a:t>
            </a:r>
            <a:r>
              <a:rPr lang="en-US" sz="1400" dirty="0">
                <a:solidFill>
                  <a:srgbClr val="CCCCCC"/>
                </a:solidFill>
                <a:latin typeface="Consolas" panose="020B0609020204030204" pitchFamily="49" charset="0"/>
              </a:rPr>
              <a:t>;</a:t>
            </a:r>
            <a:endParaRPr lang="ru-RU" dirty="0">
              <a:solidFill>
                <a:srgbClr val="F2F2F2"/>
              </a:solidFill>
            </a:endParaRPr>
          </a:p>
          <a:p>
            <a:pPr lvl="1" hangingPunct="1"/>
            <a:r>
              <a:rPr lang="ru-RU" dirty="0">
                <a:solidFill>
                  <a:srgbClr val="F2F2F2"/>
                </a:solidFill>
              </a:rPr>
              <a:t>Проверить, что при повышении </a:t>
            </a:r>
            <a:r>
              <a:rPr lang="en-US" dirty="0">
                <a:solidFill>
                  <a:srgbClr val="F2F2F2"/>
                </a:solidFill>
              </a:rPr>
              <a:t>DST</a:t>
            </a:r>
            <a:r>
              <a:rPr lang="ru-RU" dirty="0">
                <a:solidFill>
                  <a:srgbClr val="F2F2F2"/>
                </a:solidFill>
              </a:rPr>
              <a:t>, </a:t>
            </a:r>
            <a:r>
              <a:rPr lang="en-US" dirty="0" err="1">
                <a:solidFill>
                  <a:srgbClr val="FC5C2B"/>
                </a:solidFill>
                <a:latin typeface="Consolas" panose="020B0609020204030204" pitchFamily="49" charset="0"/>
              </a:rPr>
              <a:t>n_distinct</a:t>
            </a:r>
            <a:r>
              <a:rPr lang="en-US" dirty="0">
                <a:solidFill>
                  <a:srgbClr val="FC5C2B"/>
                </a:solidFill>
              </a:rPr>
              <a:t> </a:t>
            </a:r>
            <a:r>
              <a:rPr lang="ru-RU" dirty="0">
                <a:solidFill>
                  <a:srgbClr val="F2F2F2"/>
                </a:solidFill>
              </a:rPr>
              <a:t>продолжает монотонно расти </a:t>
            </a:r>
            <a:br>
              <a:rPr lang="ru-RU" dirty="0">
                <a:solidFill>
                  <a:srgbClr val="F2F2F2"/>
                </a:solidFill>
              </a:rPr>
            </a:br>
            <a:br>
              <a:rPr lang="ru-RU" dirty="0">
                <a:solidFill>
                  <a:srgbClr val="F2F2F2"/>
                </a:solidFill>
              </a:rPr>
            </a:br>
            <a:br>
              <a:rPr lang="ru-RU" dirty="0">
                <a:solidFill>
                  <a:srgbClr val="F2F2F2"/>
                </a:solidFill>
              </a:rPr>
            </a:br>
            <a:endParaRPr lang="ru-RU" dirty="0">
              <a:solidFill>
                <a:srgbClr val="F2F2F2"/>
              </a:solidFill>
            </a:endParaRPr>
          </a:p>
          <a:p>
            <a:pPr lvl="1" hangingPunct="1"/>
            <a:endParaRPr lang="en-US" dirty="0">
              <a:solidFill>
                <a:srgbClr val="F2F2F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89391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D53FAD-11C8-49DB-BABE-9E9ED7ED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13427"/>
            <a:ext cx="11306176" cy="1510342"/>
          </a:xfrm>
        </p:spPr>
        <p:txBody>
          <a:bodyPr>
            <a:noAutofit/>
          </a:bodyPr>
          <a:lstStyle/>
          <a:p>
            <a:r>
              <a:rPr lang="ru-RU" dirty="0"/>
              <a:t>Инструкция по применению: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AF169461-F08C-452A-B1E9-F084475095A5}"/>
              </a:ext>
            </a:extLst>
          </p:cNvPr>
          <p:cNvSpPr txBox="1">
            <a:spLocks/>
          </p:cNvSpPr>
          <p:nvPr/>
        </p:nvSpPr>
        <p:spPr>
          <a:xfrm>
            <a:off x="442913" y="1923769"/>
            <a:ext cx="11496241" cy="4101950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 dirty="0">
                <a:solidFill>
                  <a:srgbClr val="F2F2F2"/>
                </a:solidFill>
              </a:rPr>
              <a:t>Порядок действий</a:t>
            </a:r>
          </a:p>
          <a:p>
            <a:pPr lvl="1" hangingPunct="1"/>
            <a:r>
              <a:rPr lang="ru-RU" dirty="0">
                <a:solidFill>
                  <a:srgbClr val="FC5C2B"/>
                </a:solidFill>
              </a:rPr>
              <a:t>Повысить </a:t>
            </a:r>
            <a:r>
              <a:rPr lang="en-US" dirty="0">
                <a:solidFill>
                  <a:srgbClr val="FC5C2B"/>
                </a:solidFill>
              </a:rPr>
              <a:t>DST </a:t>
            </a:r>
            <a:r>
              <a:rPr lang="ru-RU" dirty="0">
                <a:solidFill>
                  <a:srgbClr val="F2F2F2"/>
                </a:solidFill>
              </a:rPr>
              <a:t>до достижения:</a:t>
            </a:r>
          </a:p>
          <a:p>
            <a:pPr marL="1080000" lvl="2" hangingPunct="1">
              <a:spcBef>
                <a:spcPts val="0"/>
              </a:spcBef>
            </a:pPr>
            <a:r>
              <a:rPr lang="ru-RU" sz="1400" dirty="0">
                <a:solidFill>
                  <a:srgbClr val="F2F2F2"/>
                </a:solidFill>
              </a:rPr>
              <a:t>Достаточной точности статистики</a:t>
            </a:r>
          </a:p>
          <a:p>
            <a:pPr marL="1080000" lvl="2" hangingPunct="1">
              <a:spcBef>
                <a:spcPts val="0"/>
              </a:spcBef>
            </a:pPr>
            <a:r>
              <a:rPr lang="ru-RU" sz="1400" dirty="0">
                <a:solidFill>
                  <a:srgbClr val="F2F2F2"/>
                </a:solidFill>
              </a:rPr>
              <a:t>Изменения планов проблемных запросов</a:t>
            </a:r>
          </a:p>
          <a:p>
            <a:pPr lvl="1" hangingPunct="1"/>
            <a:r>
              <a:rPr lang="ru-RU" dirty="0">
                <a:solidFill>
                  <a:srgbClr val="F2F2F2"/>
                </a:solidFill>
              </a:rPr>
              <a:t>Если необходимая точность не достигнута, </a:t>
            </a:r>
            <a:r>
              <a:rPr lang="ru-RU" dirty="0">
                <a:solidFill>
                  <a:srgbClr val="FC5C2B"/>
                </a:solidFill>
              </a:rPr>
              <a:t>повысить </a:t>
            </a:r>
            <a:r>
              <a:rPr lang="en-US" dirty="0">
                <a:solidFill>
                  <a:srgbClr val="FC5C2B"/>
                </a:solidFill>
              </a:rPr>
              <a:t>SSM</a:t>
            </a:r>
            <a:r>
              <a:rPr lang="ru-RU" dirty="0">
                <a:solidFill>
                  <a:srgbClr val="FC5C2B"/>
                </a:solidFill>
              </a:rPr>
              <a:t> </a:t>
            </a:r>
            <a:r>
              <a:rPr lang="ru-RU" dirty="0">
                <a:solidFill>
                  <a:srgbClr val="F2F2F2"/>
                </a:solidFill>
              </a:rPr>
              <a:t>для исследуемой колонки таблицы</a:t>
            </a:r>
          </a:p>
          <a:p>
            <a:pPr lvl="1" hangingPunct="1"/>
            <a:endParaRPr lang="ru-RU" dirty="0">
              <a:solidFill>
                <a:srgbClr val="F2F2F2"/>
              </a:solidFill>
            </a:endParaRPr>
          </a:p>
          <a:p>
            <a:pPr lvl="1" hangingPunct="1"/>
            <a:r>
              <a:rPr lang="ru-RU" dirty="0">
                <a:solidFill>
                  <a:srgbClr val="F2F2F2"/>
                </a:solidFill>
              </a:rPr>
              <a:t>Экспериментально подобрать соотношение </a:t>
            </a:r>
            <a:r>
              <a:rPr lang="en-US" dirty="0">
                <a:solidFill>
                  <a:srgbClr val="F2F2F2"/>
                </a:solidFill>
              </a:rPr>
              <a:t>SSM</a:t>
            </a:r>
            <a:r>
              <a:rPr lang="ru-RU" dirty="0">
                <a:solidFill>
                  <a:srgbClr val="F2F2F2"/>
                </a:solidFill>
              </a:rPr>
              <a:t> к </a:t>
            </a:r>
            <a:r>
              <a:rPr lang="en-US" dirty="0">
                <a:solidFill>
                  <a:srgbClr val="F2F2F2"/>
                </a:solidFill>
              </a:rPr>
              <a:t>DST</a:t>
            </a:r>
          </a:p>
          <a:p>
            <a:pPr lvl="2" hangingPunct="1"/>
            <a:r>
              <a:rPr lang="ru-RU" sz="1400" dirty="0">
                <a:solidFill>
                  <a:srgbClr val="F2F2F2"/>
                </a:solidFill>
              </a:rPr>
              <a:t>Снизить значение </a:t>
            </a:r>
            <a:r>
              <a:rPr lang="en-US" sz="1400" dirty="0">
                <a:solidFill>
                  <a:srgbClr val="F2F2F2"/>
                </a:solidFill>
              </a:rPr>
              <a:t>DST </a:t>
            </a:r>
            <a:r>
              <a:rPr lang="ru-RU" sz="1400" dirty="0">
                <a:solidFill>
                  <a:srgbClr val="F2F2F2"/>
                </a:solidFill>
              </a:rPr>
              <a:t>повышая </a:t>
            </a:r>
            <a:r>
              <a:rPr lang="en-US" sz="1400" dirty="0">
                <a:solidFill>
                  <a:srgbClr val="F2F2F2"/>
                </a:solidFill>
              </a:rPr>
              <a:t>SSM </a:t>
            </a:r>
            <a:r>
              <a:rPr lang="ru-RU" sz="1400" dirty="0">
                <a:solidFill>
                  <a:srgbClr val="F2F2F2"/>
                </a:solidFill>
              </a:rPr>
              <a:t>для сохранения детализации статистики</a:t>
            </a:r>
          </a:p>
          <a:p>
            <a:pPr lvl="2" hangingPunct="1"/>
            <a:r>
              <a:rPr lang="ru-RU" sz="1400" dirty="0">
                <a:solidFill>
                  <a:srgbClr val="F2F2F2"/>
                </a:solidFill>
              </a:rPr>
              <a:t>Учитывать, что для сохранения точности статистики,</a:t>
            </a:r>
            <a:br>
              <a:rPr lang="ru-RU" sz="1400" dirty="0">
                <a:solidFill>
                  <a:srgbClr val="F2F2F2"/>
                </a:solidFill>
              </a:rPr>
            </a:br>
            <a:r>
              <a:rPr lang="ru-RU" sz="1400" dirty="0">
                <a:solidFill>
                  <a:srgbClr val="F2F2F2"/>
                </a:solidFill>
              </a:rPr>
              <a:t>что при увеличении </a:t>
            </a:r>
            <a:r>
              <a:rPr lang="ru-RU" sz="1400" dirty="0">
                <a:solidFill>
                  <a:srgbClr val="FC5C2B"/>
                </a:solidFill>
              </a:rPr>
              <a:t>пропорции </a:t>
            </a:r>
            <a:r>
              <a:rPr lang="en-US" sz="1400" dirty="0">
                <a:solidFill>
                  <a:srgbClr val="FC5C2B"/>
                </a:solidFill>
              </a:rPr>
              <a:t>SSM</a:t>
            </a:r>
            <a:r>
              <a:rPr lang="ru-RU" sz="1400" dirty="0">
                <a:solidFill>
                  <a:srgbClr val="FC5C2B"/>
                </a:solidFill>
              </a:rPr>
              <a:t>/</a:t>
            </a:r>
            <a:r>
              <a:rPr lang="en-US" sz="1400" dirty="0">
                <a:solidFill>
                  <a:srgbClr val="FC5C2B"/>
                </a:solidFill>
              </a:rPr>
              <a:t>DST</a:t>
            </a:r>
            <a:r>
              <a:rPr lang="ru-RU" sz="1400" dirty="0">
                <a:solidFill>
                  <a:srgbClr val="F2F2F2"/>
                </a:solidFill>
              </a:rPr>
              <a:t>,</a:t>
            </a:r>
            <a:r>
              <a:rPr lang="en-US" sz="1400" dirty="0">
                <a:solidFill>
                  <a:srgbClr val="F2F2F2"/>
                </a:solidFill>
              </a:rPr>
              <a:t> </a:t>
            </a:r>
            <a:br>
              <a:rPr lang="en-US" sz="1400" dirty="0">
                <a:solidFill>
                  <a:srgbClr val="F2F2F2"/>
                </a:solidFill>
              </a:rPr>
            </a:br>
            <a:r>
              <a:rPr lang="ru-RU" sz="1400" dirty="0">
                <a:solidFill>
                  <a:srgbClr val="F2F2F2"/>
                </a:solidFill>
              </a:rPr>
              <a:t>необходимо </a:t>
            </a:r>
            <a:r>
              <a:rPr lang="ru-RU" sz="1400" dirty="0">
                <a:solidFill>
                  <a:srgbClr val="FC5C2B"/>
                </a:solidFill>
              </a:rPr>
              <a:t>увеличивать</a:t>
            </a:r>
            <a:r>
              <a:rPr lang="ru-RU" sz="1400" dirty="0">
                <a:solidFill>
                  <a:srgbClr val="F2F2F2"/>
                </a:solidFill>
              </a:rPr>
              <a:t> размер </a:t>
            </a:r>
            <a:r>
              <a:rPr lang="ru-RU" sz="1400" dirty="0">
                <a:solidFill>
                  <a:srgbClr val="FC5C2B"/>
                </a:solidFill>
              </a:rPr>
              <a:t>выборки</a:t>
            </a:r>
          </a:p>
        </p:txBody>
      </p:sp>
    </p:spTree>
    <p:extLst>
      <p:ext uri="{BB962C8B-B14F-4D97-AF65-F5344CB8AC3E}">
        <p14:creationId xmlns:p14="http://schemas.microsoft.com/office/powerpoint/2010/main" val="414607807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28F3F0F3-48FE-410E-BCC5-7BD455EAFAD5}"/>
              </a:ext>
            </a:extLst>
          </p:cNvPr>
          <p:cNvSpPr/>
          <p:nvPr/>
        </p:nvSpPr>
        <p:spPr>
          <a:xfrm>
            <a:off x="4009113" y="6249122"/>
            <a:ext cx="3210747" cy="27302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36A83FE-EE1D-42DD-A81E-62C05FE6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141160"/>
            <a:ext cx="11306176" cy="1434124"/>
          </a:xfrm>
        </p:spPr>
        <p:txBody>
          <a:bodyPr>
            <a:noAutofit/>
          </a:bodyPr>
          <a:lstStyle/>
          <a:p>
            <a:r>
              <a:rPr lang="ru-RU" dirty="0"/>
              <a:t>Эксперименты:</a:t>
            </a:r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B5165C3F-1ABC-445C-87D9-4CD3BD58B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1261541"/>
              </p:ext>
            </p:extLst>
          </p:nvPr>
        </p:nvGraphicFramePr>
        <p:xfrm>
          <a:off x="1232576" y="2217857"/>
          <a:ext cx="9734550" cy="397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2282EF5-F0F4-4C28-A08E-33253867A61B}"/>
              </a:ext>
            </a:extLst>
          </p:cNvPr>
          <p:cNvSpPr txBox="1"/>
          <p:nvPr/>
        </p:nvSpPr>
        <p:spPr>
          <a:xfrm>
            <a:off x="2632750" y="1575284"/>
            <a:ext cx="628173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Результаты тестирования</a:t>
            </a:r>
            <a:r>
              <a:rPr lang="ru-RU" dirty="0">
                <a:solidFill>
                  <a:srgbClr val="F2F2F2"/>
                </a:solidFill>
              </a:rPr>
              <a:t>: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Зависимость </a:t>
            </a:r>
            <a:r>
              <a:rPr lang="ru-RU" dirty="0">
                <a:solidFill>
                  <a:srgbClr val="F2F2F2"/>
                </a:solidFill>
              </a:rPr>
              <a:t>выбора плана от параметров</a:t>
            </a:r>
            <a:r>
              <a:rPr lang="en-US" dirty="0">
                <a:solidFill>
                  <a:srgbClr val="F2F2F2"/>
                </a:solidFill>
              </a:rPr>
              <a:t> DST </a:t>
            </a:r>
            <a:r>
              <a:rPr lang="ru-RU" dirty="0">
                <a:solidFill>
                  <a:srgbClr val="F2F2F2"/>
                </a:solidFill>
              </a:rPr>
              <a:t>и </a:t>
            </a:r>
            <a:r>
              <a:rPr lang="en-US" dirty="0">
                <a:solidFill>
                  <a:srgbClr val="F2F2F2"/>
                </a:solidFill>
              </a:rPr>
              <a:t>SSM</a:t>
            </a:r>
            <a:r>
              <a:rPr lang="ru-RU" dirty="0">
                <a:solidFill>
                  <a:srgbClr val="F2F2F2"/>
                </a:solidFill>
              </a:rPr>
              <a:t> 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</a:b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F2F2F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81DAF5-2E0A-4F8E-824F-839541A9E953}"/>
              </a:ext>
            </a:extLst>
          </p:cNvPr>
          <p:cNvSpPr txBox="1"/>
          <p:nvPr/>
        </p:nvSpPr>
        <p:spPr>
          <a:xfrm>
            <a:off x="863246" y="2351272"/>
            <a:ext cx="369330" cy="36423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F2F2F2"/>
                </a:solidFill>
              </a:rPr>
              <a:t>Размер выборки (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Тыс. строк)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CBA8B-239F-465E-88B7-2F35569E67CA}"/>
              </a:ext>
            </a:extLst>
          </p:cNvPr>
          <p:cNvSpPr txBox="1"/>
          <p:nvPr/>
        </p:nvSpPr>
        <p:spPr>
          <a:xfrm>
            <a:off x="4009113" y="6189783"/>
            <a:ext cx="49053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2F2F2"/>
                </a:solidFill>
              </a:rPr>
              <a:t>Default Statistics Target (DST)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F2F2F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7438AB-13D4-4C6D-A6DA-B726545FD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874" y="2188020"/>
            <a:ext cx="9742252" cy="396884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C7EA9F2-1BA1-4BA0-AAB8-B2D464D38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9455" y="3486639"/>
            <a:ext cx="2622371" cy="699299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0494E057-B312-4E7E-8904-984763DC3497}"/>
              </a:ext>
            </a:extLst>
          </p:cNvPr>
          <p:cNvCxnSpPr>
            <a:cxnSpLocks/>
          </p:cNvCxnSpPr>
          <p:nvPr/>
        </p:nvCxnSpPr>
        <p:spPr>
          <a:xfrm>
            <a:off x="1951714" y="2900064"/>
            <a:ext cx="6962774" cy="2976130"/>
          </a:xfrm>
          <a:prstGeom prst="line">
            <a:avLst/>
          </a:prstGeom>
          <a:ln w="12700" cap="flat" cmpd="sng" algn="ctr">
            <a:solidFill>
              <a:srgbClr val="92D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204742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Текст 8">
            <a:extLst>
              <a:ext uri="{FF2B5EF4-FFF2-40B4-BE49-F238E27FC236}">
                <a16:creationId xmlns:a16="http://schemas.microsoft.com/office/drawing/2014/main" id="{C82B48DC-B273-47FF-BDF1-89FA4EE7849F}"/>
              </a:ext>
            </a:extLst>
          </p:cNvPr>
          <p:cNvSpPr txBox="1">
            <a:spLocks/>
          </p:cNvSpPr>
          <p:nvPr/>
        </p:nvSpPr>
        <p:spPr>
          <a:xfrm>
            <a:off x="7218259" y="2319421"/>
            <a:ext cx="4150631" cy="4320441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 dirty="0"/>
              <a:t>Время выполнения запроса</a:t>
            </a:r>
          </a:p>
          <a:p>
            <a:pPr hangingPunct="1"/>
            <a:r>
              <a:rPr lang="ru-RU" dirty="0"/>
              <a:t>Было:</a:t>
            </a:r>
          </a:p>
          <a:p>
            <a:pPr hangingPunct="1"/>
            <a:endParaRPr lang="ru-RU" dirty="0"/>
          </a:p>
          <a:p>
            <a:pPr hangingPunct="1"/>
            <a:endParaRPr lang="ru-RU" dirty="0"/>
          </a:p>
          <a:p>
            <a:pPr hangingPunct="1"/>
            <a:r>
              <a:rPr lang="ru-RU" dirty="0"/>
              <a:t>Стало:</a:t>
            </a:r>
          </a:p>
          <a:p>
            <a:pPr hangingPunct="1"/>
            <a:endParaRPr lang="ru-RU" dirty="0"/>
          </a:p>
          <a:p>
            <a:pPr hangingPunct="1"/>
            <a:endParaRPr lang="ru-RU" dirty="0"/>
          </a:p>
          <a:p>
            <a:pPr hangingPunct="1"/>
            <a:endParaRPr lang="ru-RU" dirty="0"/>
          </a:p>
          <a:p>
            <a:pPr hangingPunct="1"/>
            <a:r>
              <a:rPr lang="ru-RU" dirty="0"/>
              <a:t>Время выполнения</a:t>
            </a:r>
            <a:br>
              <a:rPr lang="ru-RU" dirty="0"/>
            </a:br>
            <a:r>
              <a:rPr lang="en-US" dirty="0"/>
              <a:t>ANALYZE</a:t>
            </a:r>
            <a:r>
              <a:rPr lang="ru-RU" dirty="0"/>
              <a:t>: </a:t>
            </a:r>
            <a:r>
              <a:rPr lang="en-US" dirty="0"/>
              <a:t> </a:t>
            </a:r>
            <a:r>
              <a:rPr lang="ru-RU" b="1" dirty="0"/>
              <a:t>4</a:t>
            </a:r>
            <a:r>
              <a:rPr lang="en-US" dirty="0"/>
              <a:t> m </a:t>
            </a:r>
            <a:r>
              <a:rPr lang="ru-RU" b="1" dirty="0"/>
              <a:t>16</a:t>
            </a:r>
            <a:r>
              <a:rPr lang="en-US" dirty="0"/>
              <a:t> sec</a:t>
            </a:r>
            <a:endParaRPr lang="ru-RU" dirty="0"/>
          </a:p>
          <a:p>
            <a:pPr hangingPunct="1"/>
            <a:r>
              <a:rPr lang="ru-RU" dirty="0"/>
              <a:t>Выросло в </a:t>
            </a:r>
            <a:r>
              <a:rPr lang="ru-RU" b="1" dirty="0">
                <a:solidFill>
                  <a:srgbClr val="FC5C2B"/>
                </a:solidFill>
              </a:rPr>
              <a:t>3.2</a:t>
            </a:r>
            <a:r>
              <a:rPr lang="ru-RU" dirty="0"/>
              <a:t> раза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D53FAD-11C8-49DB-BABE-9E9ED7ED2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413427"/>
            <a:ext cx="11306176" cy="1510342"/>
          </a:xfrm>
        </p:spPr>
        <p:txBody>
          <a:bodyPr>
            <a:noAutofit/>
          </a:bodyPr>
          <a:lstStyle/>
          <a:p>
            <a:r>
              <a:rPr lang="ru-RU" dirty="0"/>
              <a:t>Результаты: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6F474B-2188-4A9F-BBEC-93EA5BD4CA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912" y="2319421"/>
            <a:ext cx="6637279" cy="370629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E4AA3CE-C32E-4ACD-B68D-43D424CFAB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36"/>
          <a:stretch/>
        </p:blipFill>
        <p:spPr>
          <a:xfrm>
            <a:off x="7546397" y="4409775"/>
            <a:ext cx="2771775" cy="8191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A1CE7D2-6F09-4D12-8E65-E10206A56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397" y="3160790"/>
            <a:ext cx="2771775" cy="819150"/>
          </a:xfrm>
          <a:prstGeom prst="rect">
            <a:avLst/>
          </a:prstGeom>
        </p:spPr>
      </p:pic>
      <p:sp>
        <p:nvSpPr>
          <p:cNvPr id="8" name="Текст 8">
            <a:extLst>
              <a:ext uri="{FF2B5EF4-FFF2-40B4-BE49-F238E27FC236}">
                <a16:creationId xmlns:a16="http://schemas.microsoft.com/office/drawing/2014/main" id="{AF169461-F08C-452A-B1E9-F084475095A5}"/>
              </a:ext>
            </a:extLst>
          </p:cNvPr>
          <p:cNvSpPr txBox="1">
            <a:spLocks/>
          </p:cNvSpPr>
          <p:nvPr/>
        </p:nvSpPr>
        <p:spPr>
          <a:xfrm>
            <a:off x="442914" y="1923769"/>
            <a:ext cx="11306174" cy="4101950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ru-RU" dirty="0"/>
              <a:t>Выполнение тестового запроса при </a:t>
            </a:r>
            <a:r>
              <a:rPr lang="en-US" dirty="0">
                <a:solidFill>
                  <a:srgbClr val="FC5C2B"/>
                </a:solidFill>
              </a:rPr>
              <a:t>DST</a:t>
            </a:r>
            <a:r>
              <a:rPr lang="en-US" dirty="0"/>
              <a:t> = </a:t>
            </a:r>
            <a:r>
              <a:rPr lang="ru-RU" b="1" dirty="0">
                <a:solidFill>
                  <a:srgbClr val="FC5C2B"/>
                </a:solidFill>
              </a:rPr>
              <a:t>125</a:t>
            </a:r>
            <a:r>
              <a:rPr lang="en-US" dirty="0"/>
              <a:t>, SSM = </a:t>
            </a:r>
            <a:r>
              <a:rPr lang="ru-RU" b="1" dirty="0">
                <a:solidFill>
                  <a:srgbClr val="FC5C2B"/>
                </a:solidFill>
              </a:rPr>
              <a:t>58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A622322-A0FD-4F6E-BD7F-C2072757A4F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/>
          <a:stretch/>
        </p:blipFill>
        <p:spPr>
          <a:xfrm>
            <a:off x="442912" y="6159467"/>
            <a:ext cx="6637278" cy="63484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DC456B6-ACB3-447D-8467-93D107A0A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8259" y="1137601"/>
            <a:ext cx="4281384" cy="76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7194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1308F81-6A34-4AA7-B06D-AE23D3F89752}"/>
              </a:ext>
            </a:extLst>
          </p:cNvPr>
          <p:cNvSpPr/>
          <p:nvPr/>
        </p:nvSpPr>
        <p:spPr>
          <a:xfrm>
            <a:off x="590550" y="6094193"/>
            <a:ext cx="3210747" cy="273020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ctr" defTabSz="914400" rtl="0" fontAlgn="auto" latinLnBrk="0" hangingPunc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 err="1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Inter" panose="02000503000000020004" pitchFamily="2" charset="0"/>
              <a:sym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36A83FE-EE1D-42DD-A81E-62C05FE6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141160"/>
            <a:ext cx="11306176" cy="1434124"/>
          </a:xfrm>
        </p:spPr>
        <p:txBody>
          <a:bodyPr>
            <a:noAutofit/>
          </a:bodyPr>
          <a:lstStyle/>
          <a:p>
            <a:r>
              <a:rPr lang="ru-RU" dirty="0"/>
              <a:t>Итоги:</a:t>
            </a:r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B5165C3F-1ABC-445C-87D9-4CD3BD58B4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6973657"/>
              </p:ext>
            </p:extLst>
          </p:nvPr>
        </p:nvGraphicFramePr>
        <p:xfrm>
          <a:off x="590550" y="2070518"/>
          <a:ext cx="3343275" cy="3971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881DAF5-2E0A-4F8E-824F-839541A9E953}"/>
              </a:ext>
            </a:extLst>
          </p:cNvPr>
          <p:cNvSpPr txBox="1"/>
          <p:nvPr/>
        </p:nvSpPr>
        <p:spPr>
          <a:xfrm>
            <a:off x="221220" y="2203933"/>
            <a:ext cx="369330" cy="364233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vert270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F2F2F2"/>
                </a:solidFill>
              </a:rPr>
              <a:t>Размер выборки (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Тыс. строк)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6CBA8B-239F-465E-88B7-2F35569E67CA}"/>
              </a:ext>
            </a:extLst>
          </p:cNvPr>
          <p:cNvSpPr txBox="1"/>
          <p:nvPr/>
        </p:nvSpPr>
        <p:spPr>
          <a:xfrm>
            <a:off x="590550" y="6046038"/>
            <a:ext cx="490537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F2F2F2"/>
                </a:solidFill>
              </a:rPr>
              <a:t>Default Statistics Target (DST)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F2F2F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E6547B-ADD3-4045-89BE-CD2AA5FB833D}"/>
              </a:ext>
            </a:extLst>
          </p:cNvPr>
          <p:cNvSpPr txBox="1"/>
          <p:nvPr/>
        </p:nvSpPr>
        <p:spPr>
          <a:xfrm>
            <a:off x="450056" y="1638387"/>
            <a:ext cx="323850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Результаты тестирования</a:t>
            </a:r>
            <a:r>
              <a:rPr lang="ru-RU" dirty="0">
                <a:solidFill>
                  <a:srgbClr val="F2F2F2"/>
                </a:solidFill>
              </a:rPr>
              <a:t>: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F2F2F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</a:b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F2F2F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DCD3CA12-3DE1-4196-82CD-9E2ECBD943B1}"/>
              </a:ext>
            </a:extLst>
          </p:cNvPr>
          <p:cNvSpPr txBox="1">
            <a:spLocks/>
          </p:cNvSpPr>
          <p:nvPr/>
        </p:nvSpPr>
        <p:spPr>
          <a:xfrm>
            <a:off x="3933826" y="2070518"/>
            <a:ext cx="8258174" cy="4153365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endParaRPr lang="ru-RU" dirty="0"/>
          </a:p>
          <a:p>
            <a:pPr hangingPunct="1"/>
            <a:r>
              <a:rPr lang="ru-RU" dirty="0"/>
              <a:t>При</a:t>
            </a:r>
            <a:r>
              <a:rPr lang="en-US" dirty="0"/>
              <a:t> </a:t>
            </a:r>
            <a:r>
              <a:rPr lang="en-US" dirty="0">
                <a:solidFill>
                  <a:srgbClr val="FC5C2B"/>
                </a:solidFill>
              </a:rPr>
              <a:t>DST</a:t>
            </a:r>
            <a:r>
              <a:rPr lang="en-US" dirty="0"/>
              <a:t> = </a:t>
            </a:r>
            <a:r>
              <a:rPr lang="ru-RU" dirty="0"/>
              <a:t>250</a:t>
            </a:r>
            <a:r>
              <a:rPr lang="en-US" dirty="0"/>
              <a:t>0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en-US" dirty="0">
                <a:solidFill>
                  <a:srgbClr val="FC5C2B"/>
                </a:solidFill>
              </a:rPr>
              <a:t>SSM</a:t>
            </a:r>
            <a:r>
              <a:rPr lang="en-US" dirty="0"/>
              <a:t> = </a:t>
            </a:r>
            <a:r>
              <a:rPr lang="ru-RU" dirty="0"/>
              <a:t>1</a:t>
            </a:r>
            <a:br>
              <a:rPr lang="ru-RU" dirty="0"/>
            </a:br>
            <a:r>
              <a:rPr lang="ru-RU" dirty="0"/>
              <a:t>количество строк для анализа: </a:t>
            </a:r>
            <a:r>
              <a:rPr lang="ru-RU" b="1" dirty="0">
                <a:solidFill>
                  <a:srgbClr val="F2F2F2"/>
                </a:solidFill>
              </a:rPr>
              <a:t>750</a:t>
            </a:r>
            <a:r>
              <a:rPr lang="ru-RU" dirty="0"/>
              <a:t> тысяч</a:t>
            </a:r>
          </a:p>
          <a:p>
            <a:pPr hangingPunct="1"/>
            <a:r>
              <a:rPr lang="ru-RU" dirty="0"/>
              <a:t>При</a:t>
            </a:r>
            <a:r>
              <a:rPr lang="en-US" dirty="0"/>
              <a:t> </a:t>
            </a:r>
            <a:r>
              <a:rPr lang="en-US" dirty="0">
                <a:solidFill>
                  <a:srgbClr val="FC5C2B"/>
                </a:solidFill>
              </a:rPr>
              <a:t>DST</a:t>
            </a:r>
            <a:r>
              <a:rPr lang="en-US" dirty="0"/>
              <a:t> = 100 </a:t>
            </a:r>
            <a:r>
              <a:rPr lang="ru-RU" dirty="0"/>
              <a:t>и</a:t>
            </a:r>
            <a:r>
              <a:rPr lang="en-US" dirty="0"/>
              <a:t> </a:t>
            </a:r>
            <a:r>
              <a:rPr lang="en-US" dirty="0">
                <a:solidFill>
                  <a:srgbClr val="FC5C2B"/>
                </a:solidFill>
              </a:rPr>
              <a:t>SSM</a:t>
            </a:r>
            <a:r>
              <a:rPr lang="en-US" dirty="0"/>
              <a:t> = 74</a:t>
            </a:r>
            <a:br>
              <a:rPr lang="ru-RU" dirty="0"/>
            </a:br>
            <a:r>
              <a:rPr lang="ru-RU" dirty="0"/>
              <a:t>количество строк для анализа: </a:t>
            </a:r>
            <a:r>
              <a:rPr lang="ru-RU" b="1" dirty="0">
                <a:solidFill>
                  <a:srgbClr val="F2F2F2"/>
                </a:solidFill>
              </a:rPr>
              <a:t>2 220</a:t>
            </a:r>
            <a:r>
              <a:rPr lang="ru-RU" dirty="0"/>
              <a:t> тысяч</a:t>
            </a:r>
          </a:p>
          <a:p>
            <a:pPr hangingPunct="1"/>
            <a:endParaRPr lang="ru-RU" dirty="0"/>
          </a:p>
          <a:p>
            <a:pPr marL="0" indent="0" hangingPunct="1">
              <a:buNone/>
            </a:pPr>
            <a:endParaRPr lang="ru-RU" dirty="0"/>
          </a:p>
          <a:p>
            <a:pPr hangingPunct="1"/>
            <a:r>
              <a:rPr lang="ru-RU" dirty="0"/>
              <a:t>Размер необходимой </a:t>
            </a:r>
            <a:r>
              <a:rPr lang="ru-RU" dirty="0">
                <a:solidFill>
                  <a:srgbClr val="F2F2F2"/>
                </a:solidFill>
              </a:rPr>
              <a:t>выборки</a:t>
            </a:r>
            <a:r>
              <a:rPr lang="ru-RU" dirty="0"/>
              <a:t> для </a:t>
            </a:r>
            <a:r>
              <a:rPr lang="en-US" dirty="0"/>
              <a:t>ANALYZE </a:t>
            </a:r>
            <a:r>
              <a:rPr lang="ru-RU" dirty="0"/>
              <a:t>в </a:t>
            </a:r>
            <a:r>
              <a:rPr lang="ru-RU" b="1" i="1" dirty="0">
                <a:solidFill>
                  <a:srgbClr val="FC5C2B"/>
                </a:solidFill>
              </a:rPr>
              <a:t>2.96</a:t>
            </a:r>
            <a:r>
              <a:rPr lang="ru-RU" dirty="0"/>
              <a:t> раз больше</a:t>
            </a:r>
            <a:endParaRPr lang="en-US" dirty="0"/>
          </a:p>
          <a:p>
            <a:pPr hangingPunct="1"/>
            <a:r>
              <a:rPr lang="ru-RU" dirty="0"/>
              <a:t>Объем хранимой статистики в  </a:t>
            </a:r>
            <a:r>
              <a:rPr lang="ru-RU" sz="2400" b="1" i="1" dirty="0">
                <a:solidFill>
                  <a:srgbClr val="FC5C2B"/>
                </a:solidFill>
              </a:rPr>
              <a:t>25</a:t>
            </a:r>
            <a:r>
              <a:rPr lang="ru-RU" dirty="0"/>
              <a:t> раз меньше по задействованным колонкам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77A7D16-8D2D-45B0-95C8-5A4EC9CFF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399" y="2066924"/>
            <a:ext cx="3346994" cy="396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13108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239A5-1410-902B-F4F6-28D6CF9F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272" y="2336160"/>
            <a:ext cx="4010357" cy="1578952"/>
          </a:xfrm>
        </p:spPr>
        <p:txBody>
          <a:bodyPr>
            <a:noAutofit/>
          </a:bodyPr>
          <a:lstStyle/>
          <a:p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44774124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FD757640-C5C4-3FBB-DE3C-37696CEBE8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2913" y="2117557"/>
            <a:ext cx="6491287" cy="4106325"/>
          </a:xfrm>
        </p:spPr>
        <p:txBody>
          <a:bodyPr>
            <a:noAutofit/>
          </a:bodyPr>
          <a:lstStyle/>
          <a:p>
            <a:r>
              <a:rPr lang="ru-RU" dirty="0" err="1"/>
              <a:t>Спб</a:t>
            </a:r>
            <a:r>
              <a:rPr lang="ru-RU" dirty="0"/>
              <a:t> ГУАП</a:t>
            </a:r>
          </a:p>
          <a:p>
            <a:r>
              <a:rPr lang="ru-RU" dirty="0"/>
              <a:t>Константа</a:t>
            </a:r>
          </a:p>
          <a:p>
            <a:r>
              <a:rPr lang="ru-RU" dirty="0"/>
              <a:t>Контур НИИРС</a:t>
            </a:r>
          </a:p>
          <a:p>
            <a:r>
              <a:rPr lang="en-US" dirty="0"/>
              <a:t>SK Hynix</a:t>
            </a:r>
          </a:p>
          <a:p>
            <a:endParaRPr lang="en-US" dirty="0"/>
          </a:p>
          <a:p>
            <a:r>
              <a:rPr lang="en-US" dirty="0" err="1"/>
              <a:t>Tantor</a:t>
            </a:r>
            <a:r>
              <a:rPr lang="en-US" dirty="0"/>
              <a:t> Labs</a:t>
            </a:r>
            <a:endParaRPr lang="ru-RU" dirty="0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86B30D81-0028-B6E4-5706-D840A1BDF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6491287" cy="1325563"/>
          </a:xfrm>
        </p:spPr>
        <p:txBody>
          <a:bodyPr>
            <a:noAutofit/>
          </a:bodyPr>
          <a:lstStyle/>
          <a:p>
            <a:r>
              <a:rPr lang="ru-RU" dirty="0"/>
              <a:t>Мой путь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9C7C443-6373-470D-AC5F-6FB04C69A4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0177" y="2005634"/>
            <a:ext cx="2464022" cy="273652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E056261-2D1A-48B4-8100-D513E3E7B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0" y="1"/>
            <a:ext cx="2564503" cy="134538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51D687A-EED3-4BF1-B791-0D93F02DBA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005" y="-3314"/>
            <a:ext cx="2197994" cy="135127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4DB25EC-E14C-4186-8F6B-D7D8912492F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309"/>
                    </a14:imgEffect>
                    <a14:imgEffect>
                      <a14:saturation sat="206000"/>
                    </a14:imgEffect>
                    <a14:imgEffect>
                      <a14:brightnessContrast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4003" y="1340782"/>
            <a:ext cx="2197993" cy="142410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0A37BA-2BBC-48B8-9F7E-55523007BE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9482" y="1342852"/>
            <a:ext cx="2564506" cy="142203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3B2CC5DD-1327-4613-8001-E53636D1064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hq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186"/>
                    </a14:imgEffect>
                    <a14:imgEffect>
                      <a14:saturation sat="75000"/>
                    </a14:imgEffect>
                    <a14:imgEffect>
                      <a14:brightnessContrast bright="9000" contrast="-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7491" y="2764885"/>
            <a:ext cx="2564509" cy="162940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6F9ED9C-0895-48CB-8EE3-BA35C16622D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9467" y="2764885"/>
            <a:ext cx="2197995" cy="162940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42C3510-1B41-48E5-8C3F-94D160AD4DF1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27"/>
          <a:stretch/>
        </p:blipFill>
        <p:spPr>
          <a:xfrm>
            <a:off x="9627462" y="4388938"/>
            <a:ext cx="2575689" cy="246906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660551A1-9CB0-4BDF-B19C-1BF591D282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2226" y="4394294"/>
            <a:ext cx="2205235" cy="246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1919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r>
              <a:rPr lang="ru-RU" dirty="0" err="1">
                <a:latin typeface="Consolas" panose="020B0609020204030204" pitchFamily="49" charset="0"/>
              </a:rPr>
              <a:t>default_statistics_target</a:t>
            </a:r>
            <a:r>
              <a:rPr lang="ru-RU" dirty="0">
                <a:latin typeface="Consolas" panose="020B0609020204030204" pitchFamily="49" charset="0"/>
              </a:rPr>
              <a:t> </a:t>
            </a:r>
            <a:r>
              <a:rPr lang="ru-RU" dirty="0"/>
              <a:t>– определяет, </a:t>
            </a:r>
            <a:r>
              <a:rPr lang="ru-RU" dirty="0">
                <a:solidFill>
                  <a:srgbClr val="FC5C2B"/>
                </a:solidFill>
              </a:rPr>
              <a:t>сколько </a:t>
            </a:r>
            <a:r>
              <a:rPr lang="ru-RU" dirty="0"/>
              <a:t>статистической </a:t>
            </a:r>
            <a:r>
              <a:rPr lang="ru-RU" dirty="0">
                <a:solidFill>
                  <a:srgbClr val="FC5C2B"/>
                </a:solidFill>
              </a:rPr>
              <a:t>информации собирается </a:t>
            </a:r>
            <a:r>
              <a:rPr lang="ru-RU" dirty="0"/>
              <a:t>для каждого столбца таблицы при </a:t>
            </a:r>
            <a:r>
              <a:rPr lang="ru-RU" dirty="0">
                <a:solidFill>
                  <a:srgbClr val="FC5C2B"/>
                </a:solidFill>
              </a:rPr>
              <a:t>анализе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Чем </a:t>
            </a:r>
            <a:r>
              <a:rPr lang="ru-RU" i="1" dirty="0"/>
              <a:t>выше</a:t>
            </a:r>
            <a:r>
              <a:rPr lang="ru-RU" dirty="0"/>
              <a:t> </a:t>
            </a:r>
            <a:r>
              <a:rPr lang="ru-RU" dirty="0">
                <a:solidFill>
                  <a:srgbClr val="FC5C2B"/>
                </a:solidFill>
              </a:rPr>
              <a:t>DST</a:t>
            </a:r>
            <a:r>
              <a:rPr lang="ru-RU" dirty="0"/>
              <a:t>, тем </a:t>
            </a:r>
            <a:r>
              <a:rPr lang="ru-RU" i="1" dirty="0"/>
              <a:t>больше</a:t>
            </a:r>
            <a:r>
              <a:rPr lang="ru-RU" dirty="0"/>
              <a:t> </a:t>
            </a:r>
            <a:r>
              <a:rPr lang="ru-RU" b="1" i="1" dirty="0">
                <a:solidFill>
                  <a:srgbClr val="FC5C2B"/>
                </a:solidFill>
              </a:rPr>
              <a:t>объем</a:t>
            </a:r>
            <a:r>
              <a:rPr lang="ru-RU" dirty="0"/>
              <a:t> статистики, сохраняемой для каждого столбца. </a:t>
            </a:r>
          </a:p>
          <a:p>
            <a:endParaRPr lang="ru-RU" i="1" dirty="0"/>
          </a:p>
          <a:p>
            <a:r>
              <a:rPr lang="ru-RU" dirty="0"/>
              <a:t>В частности он определяет:</a:t>
            </a:r>
          </a:p>
          <a:p>
            <a:pPr lvl="1"/>
            <a:r>
              <a:rPr lang="ru-RU" dirty="0"/>
              <a:t>Количество наиболее частых значений (</a:t>
            </a:r>
            <a:r>
              <a:rPr lang="ru-RU" dirty="0" err="1"/>
              <a:t>Most</a:t>
            </a:r>
            <a:r>
              <a:rPr lang="ru-RU" dirty="0"/>
              <a:t> </a:t>
            </a:r>
            <a:r>
              <a:rPr lang="ru-RU" dirty="0" err="1"/>
              <a:t>Common</a:t>
            </a:r>
            <a:r>
              <a:rPr lang="ru-RU" dirty="0"/>
              <a:t> </a:t>
            </a:r>
            <a:r>
              <a:rPr lang="ru-RU" dirty="0" err="1"/>
              <a:t>Values</a:t>
            </a:r>
            <a:r>
              <a:rPr lang="ru-RU" dirty="0"/>
              <a:t>, </a:t>
            </a:r>
            <a:r>
              <a:rPr lang="ru-RU" dirty="0">
                <a:solidFill>
                  <a:srgbClr val="FC5C2B"/>
                </a:solidFill>
              </a:rPr>
              <a:t>MCV</a:t>
            </a:r>
            <a:r>
              <a:rPr lang="ru-RU" dirty="0"/>
              <a:t>) и их </a:t>
            </a:r>
            <a:r>
              <a:rPr lang="ru-RU" dirty="0">
                <a:solidFill>
                  <a:srgbClr val="FC5C2B"/>
                </a:solidFill>
              </a:rPr>
              <a:t>частот</a:t>
            </a:r>
            <a:r>
              <a:rPr lang="ru-RU" dirty="0"/>
              <a:t>.</a:t>
            </a:r>
          </a:p>
          <a:p>
            <a:pPr lvl="1"/>
            <a:r>
              <a:rPr lang="ru-RU" dirty="0"/>
              <a:t>Количество «корзин» (</a:t>
            </a:r>
            <a:r>
              <a:rPr lang="ru-RU" dirty="0" err="1">
                <a:solidFill>
                  <a:srgbClr val="FC5C2B"/>
                </a:solidFill>
              </a:rPr>
              <a:t>bins</a:t>
            </a:r>
            <a:r>
              <a:rPr lang="ru-RU" dirty="0"/>
              <a:t>) </a:t>
            </a:r>
            <a:r>
              <a:rPr lang="ru-RU" dirty="0">
                <a:solidFill>
                  <a:srgbClr val="FC5C2B"/>
                </a:solidFill>
              </a:rPr>
              <a:t>гистограммы распределения </a:t>
            </a:r>
            <a:r>
              <a:rPr lang="ru-RU" dirty="0"/>
              <a:t>значений столбца. </a:t>
            </a:r>
          </a:p>
          <a:p>
            <a:pPr lvl="1"/>
            <a:r>
              <a:rPr lang="ru-RU" dirty="0"/>
              <a:t>Скалярные метрики: оценка числа различных значений ( </a:t>
            </a:r>
            <a:r>
              <a:rPr lang="en-US" dirty="0"/>
              <a:t>Number Distinct Values, </a:t>
            </a:r>
            <a:r>
              <a:rPr lang="ru-RU" dirty="0">
                <a:solidFill>
                  <a:srgbClr val="FC5C2B"/>
                </a:solidFill>
              </a:rPr>
              <a:t>NDV</a:t>
            </a:r>
            <a:r>
              <a:rPr lang="ru-RU" dirty="0"/>
              <a:t>), средняя </a:t>
            </a:r>
            <a:r>
              <a:rPr lang="ru-RU" dirty="0">
                <a:solidFill>
                  <a:srgbClr val="FC5C2B"/>
                </a:solidFill>
              </a:rPr>
              <a:t>длина</a:t>
            </a:r>
            <a:r>
              <a:rPr lang="ru-RU" dirty="0"/>
              <a:t> </a:t>
            </a:r>
            <a:r>
              <a:rPr lang="ru-RU" dirty="0">
                <a:solidFill>
                  <a:srgbClr val="FC5C2B"/>
                </a:solidFill>
              </a:rPr>
              <a:t>значения</a:t>
            </a:r>
            <a:r>
              <a:rPr lang="ru-RU" dirty="0"/>
              <a:t> и т.п.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en-US" dirty="0"/>
              <a:t>Default Statistics Target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079943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36A83FE-EE1D-42DD-A81E-62C05FE6F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8735"/>
            <a:ext cx="11306176" cy="1434124"/>
          </a:xfrm>
        </p:spPr>
        <p:txBody>
          <a:bodyPr>
            <a:noAutofit/>
          </a:bodyPr>
          <a:lstStyle/>
          <a:p>
            <a:r>
              <a:rPr lang="ru-RU" dirty="0"/>
              <a:t>Результат сбора статистики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A45E5CB5-288F-42CB-B638-F8591DAF4200}"/>
              </a:ext>
            </a:extLst>
          </p:cNvPr>
          <p:cNvSpPr txBox="1">
            <a:spLocks/>
          </p:cNvSpPr>
          <p:nvPr/>
        </p:nvSpPr>
        <p:spPr>
          <a:xfrm>
            <a:off x="442912" y="3101716"/>
            <a:ext cx="2692173" cy="654563"/>
          </a:xfrm>
          <a:prstGeom prst="rect">
            <a:avLst/>
          </a:prstGeom>
          <a:ln w="12700">
            <a:solidFill>
              <a:schemeClr val="bg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 anchorCtr="0">
            <a:noAutofit/>
          </a:bodyPr>
          <a:lstStyle>
            <a:lvl1pPr marL="0" marR="0" indent="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r>
              <a:rPr lang="en-US" dirty="0"/>
              <a:t>ANALYZE</a:t>
            </a:r>
            <a:endParaRPr lang="ru-RU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C960CF9-1611-46FE-90C5-CD510A51E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320" y="2034811"/>
            <a:ext cx="3733360" cy="2788374"/>
          </a:xfrm>
          <a:prstGeom prst="rect">
            <a:avLst/>
          </a:prstGeom>
        </p:spPr>
      </p:pic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D5CB8FAB-B491-468C-B67C-507AEF353D04}"/>
              </a:ext>
            </a:extLst>
          </p:cNvPr>
          <p:cNvCxnSpPr>
            <a:cxnSpLocks/>
            <a:stCxn id="3" idx="3"/>
            <a:endCxn id="2" idx="1"/>
          </p:cNvCxnSpPr>
          <p:nvPr/>
        </p:nvCxnSpPr>
        <p:spPr>
          <a:xfrm>
            <a:off x="3135085" y="3428998"/>
            <a:ext cx="1094235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CA0FE0A-449D-4C22-82E7-4DB7449E7E0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86404" y="2152968"/>
            <a:ext cx="3262684" cy="2552059"/>
          </a:xfrm>
          <a:prstGeom prst="rect">
            <a:avLst/>
          </a:prstGeom>
        </p:spPr>
      </p:pic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D3E285F-31E0-45BB-9028-0911DCEAB774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>
            <a:off x="7962680" y="3428998"/>
            <a:ext cx="523724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756C72F-4005-41BC-B75D-3009F8FD93C8}"/>
              </a:ext>
            </a:extLst>
          </p:cNvPr>
          <p:cNvSpPr txBox="1"/>
          <p:nvPr/>
        </p:nvSpPr>
        <p:spPr>
          <a:xfrm>
            <a:off x="4176745" y="1701259"/>
            <a:ext cx="373336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err="1">
                <a:solidFill>
                  <a:srgbClr val="F2F2F2"/>
                </a:solidFill>
              </a:rPr>
              <a:t>pg_stats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F2F2F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9817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6787763" cy="4101950"/>
          </a:xfrm>
        </p:spPr>
        <p:txBody>
          <a:bodyPr>
            <a:noAutofit/>
          </a:bodyPr>
          <a:lstStyle/>
          <a:p>
            <a:r>
              <a:rPr lang="ru-RU" dirty="0"/>
              <a:t>Опираясь на список наиболее частых значений (MCV), планировщик оценивает селективность </a:t>
            </a:r>
            <a:r>
              <a:rPr lang="ru-RU" dirty="0">
                <a:solidFill>
                  <a:srgbClr val="FC5C2B"/>
                </a:solidFill>
              </a:rPr>
              <a:t>равенств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Гистограмма используется для оценок селективности </a:t>
            </a:r>
            <a:r>
              <a:rPr lang="ru-RU" dirty="0">
                <a:solidFill>
                  <a:srgbClr val="FC5C2B"/>
                </a:solidFill>
              </a:rPr>
              <a:t>диапазонных условий </a:t>
            </a:r>
            <a:r>
              <a:rPr lang="ru-RU" dirty="0"/>
              <a:t>и </a:t>
            </a:r>
            <a:r>
              <a:rPr lang="ru-RU" dirty="0">
                <a:solidFill>
                  <a:srgbClr val="FC5C2B"/>
                </a:solidFill>
              </a:rPr>
              <a:t>неравенств</a:t>
            </a:r>
            <a:r>
              <a:rPr lang="ru-RU" dirty="0"/>
              <a:t>. </a:t>
            </a:r>
          </a:p>
          <a:p>
            <a:endParaRPr lang="ru-RU" dirty="0"/>
          </a:p>
          <a:p>
            <a:r>
              <a:rPr lang="ru-RU" dirty="0"/>
              <a:t>Оценки числа различных значений влияют на селективность, кардинальность и, следовательно, на выбор алгоритмов </a:t>
            </a:r>
            <a:r>
              <a:rPr lang="ru-RU" dirty="0">
                <a:solidFill>
                  <a:srgbClr val="FC5C2B"/>
                </a:solidFill>
              </a:rPr>
              <a:t>соединения</a:t>
            </a:r>
            <a:r>
              <a:rPr lang="ru-RU" dirty="0"/>
              <a:t> и </a:t>
            </a:r>
            <a:r>
              <a:rPr lang="ru-RU" dirty="0">
                <a:solidFill>
                  <a:srgbClr val="FC5C2B"/>
                </a:solidFill>
              </a:rPr>
              <a:t>агрегирования</a:t>
            </a:r>
            <a:r>
              <a:rPr lang="ru-RU" dirty="0"/>
              <a:t>.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Связь с планировщиком</a:t>
            </a:r>
          </a:p>
        </p:txBody>
      </p:sp>
      <p:sp>
        <p:nvSpPr>
          <p:cNvPr id="5" name="Текст 8">
            <a:extLst>
              <a:ext uri="{FF2B5EF4-FFF2-40B4-BE49-F238E27FC236}">
                <a16:creationId xmlns:a16="http://schemas.microsoft.com/office/drawing/2014/main" id="{45F0675E-C324-4B6B-A5EB-08BF1ADB3523}"/>
              </a:ext>
            </a:extLst>
          </p:cNvPr>
          <p:cNvSpPr txBox="1">
            <a:spLocks/>
          </p:cNvSpPr>
          <p:nvPr/>
        </p:nvSpPr>
        <p:spPr>
          <a:xfrm>
            <a:off x="7391704" y="2121933"/>
            <a:ext cx="4644653" cy="4101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228600" marR="0" indent="-2286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0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1pPr>
            <a:lvl2pPr marL="538163" marR="0" indent="-266700" algn="l" defTabSz="914400" rtl="0" latinLnBrk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tabLst/>
              <a:defRPr sz="1600" b="0" i="0" u="none" strike="noStrike" cap="none" spc="0" baseline="0">
                <a:solidFill>
                  <a:schemeClr val="bg1"/>
                </a:solidFill>
                <a:uFillTx/>
                <a:latin typeface="+mn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ct val="100000"/>
              <a:buFont typeface="Inter Tight" pitchFamily="2" charset="0"/>
              <a:buChar char="›"/>
              <a:tabLst/>
              <a:defRPr sz="2800" b="0" i="0" u="none" strike="noStrike" cap="none" spc="0" baseline="0">
                <a:solidFill>
                  <a:schemeClr val="bg1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dirty="0"/>
              <a:t>SELECT … FROM … WHERE … </a:t>
            </a:r>
            <a:r>
              <a:rPr lang="en-US" dirty="0">
                <a:solidFill>
                  <a:srgbClr val="FC5C2B"/>
                </a:solidFill>
              </a:rPr>
              <a:t>=</a:t>
            </a:r>
            <a:r>
              <a:rPr lang="en-US" dirty="0"/>
              <a:t> ‘</a:t>
            </a:r>
            <a:r>
              <a:rPr lang="en-US" dirty="0" err="1">
                <a:solidFill>
                  <a:srgbClr val="FC5C2B"/>
                </a:solidFill>
              </a:rPr>
              <a:t>mcv_v</a:t>
            </a:r>
            <a:r>
              <a:rPr lang="en-US" dirty="0"/>
              <a:t>’</a:t>
            </a:r>
          </a:p>
          <a:p>
            <a:pPr hangingPunct="1"/>
            <a:endParaRPr lang="en-US" dirty="0"/>
          </a:p>
          <a:p>
            <a:pPr marL="0" indent="0" hangingPunct="1">
              <a:buNone/>
            </a:pPr>
            <a:endParaRPr lang="en-US" dirty="0"/>
          </a:p>
          <a:p>
            <a:pPr hangingPunct="1"/>
            <a:r>
              <a:rPr lang="en-US" dirty="0"/>
              <a:t>SELECT … FROM … WHERE … </a:t>
            </a:r>
            <a:r>
              <a:rPr lang="en-US" dirty="0">
                <a:solidFill>
                  <a:srgbClr val="FC5C2B"/>
                </a:solidFill>
              </a:rPr>
              <a:t>BETWEEN</a:t>
            </a:r>
            <a:r>
              <a:rPr lang="en-US" dirty="0"/>
              <a:t> value1 </a:t>
            </a:r>
            <a:r>
              <a:rPr lang="en-US" dirty="0">
                <a:solidFill>
                  <a:srgbClr val="FC5C2B"/>
                </a:solidFill>
              </a:rPr>
              <a:t>AND</a:t>
            </a:r>
            <a:r>
              <a:rPr lang="en-US" dirty="0"/>
              <a:t> value2</a:t>
            </a:r>
          </a:p>
          <a:p>
            <a:pPr hangingPunct="1"/>
            <a:endParaRPr lang="en-US" dirty="0"/>
          </a:p>
          <a:p>
            <a:pPr marL="0" indent="0" hangingPunct="1">
              <a:buNone/>
            </a:pPr>
            <a:endParaRPr lang="en-US" dirty="0"/>
          </a:p>
          <a:p>
            <a:pPr hangingPunct="1"/>
            <a:r>
              <a:rPr lang="en-US" dirty="0"/>
              <a:t>SELECT … FROM …</a:t>
            </a:r>
            <a:r>
              <a:rPr lang="ru-RU" dirty="0"/>
              <a:t> </a:t>
            </a:r>
            <a:r>
              <a:rPr lang="en-US" dirty="0">
                <a:solidFill>
                  <a:srgbClr val="FC5C2B"/>
                </a:solidFill>
              </a:rPr>
              <a:t>JOIN</a:t>
            </a:r>
            <a:r>
              <a:rPr lang="en-US" dirty="0"/>
              <a:t> … ON … = …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46DD0-3626-4D63-850B-B24BFFDAEDAB}"/>
              </a:ext>
            </a:extLst>
          </p:cNvPr>
          <p:cNvSpPr txBox="1"/>
          <p:nvPr/>
        </p:nvSpPr>
        <p:spPr>
          <a:xfrm>
            <a:off x="442911" y="6177929"/>
            <a:ext cx="11541565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*Селективность (</a:t>
            </a:r>
            <a:r>
              <a:rPr lang="ru-RU" sz="1400" dirty="0" err="1">
                <a:solidFill>
                  <a:schemeClr val="bg1"/>
                </a:solidFill>
              </a:rPr>
              <a:t>selectivity</a:t>
            </a:r>
            <a:r>
              <a:rPr lang="ru-RU" sz="1400" dirty="0">
                <a:solidFill>
                  <a:schemeClr val="bg1"/>
                </a:solidFill>
              </a:rPr>
              <a:t>) — это </a:t>
            </a:r>
            <a:r>
              <a:rPr lang="ru-RU" sz="1400" dirty="0">
                <a:solidFill>
                  <a:srgbClr val="FC5C2B"/>
                </a:solidFill>
              </a:rPr>
              <a:t>доля строк </a:t>
            </a:r>
            <a:r>
              <a:rPr lang="ru-RU" sz="1400" dirty="0">
                <a:solidFill>
                  <a:schemeClr val="bg1"/>
                </a:solidFill>
              </a:rPr>
              <a:t>таблицы, удовлетворяющих конкретному условию.</a:t>
            </a:r>
          </a:p>
          <a:p>
            <a:r>
              <a:rPr lang="ru-RU" sz="1400" dirty="0">
                <a:solidFill>
                  <a:schemeClr val="bg1"/>
                </a:solidFill>
              </a:rPr>
              <a:t>*Кардинальность (</a:t>
            </a:r>
            <a:r>
              <a:rPr lang="ru-RU" sz="1400" dirty="0" err="1">
                <a:solidFill>
                  <a:schemeClr val="bg1"/>
                </a:solidFill>
              </a:rPr>
              <a:t>cardinality</a:t>
            </a:r>
            <a:r>
              <a:rPr lang="ru-RU" sz="1400" dirty="0">
                <a:solidFill>
                  <a:schemeClr val="bg1"/>
                </a:solidFill>
              </a:rPr>
              <a:t>) — это </a:t>
            </a:r>
            <a:r>
              <a:rPr lang="ru-RU" sz="1400" dirty="0">
                <a:solidFill>
                  <a:srgbClr val="FC5C2B"/>
                </a:solidFill>
              </a:rPr>
              <a:t>оценка количества </a:t>
            </a:r>
            <a:r>
              <a:rPr lang="ru-RU" sz="1400" dirty="0">
                <a:solidFill>
                  <a:schemeClr val="bg1"/>
                </a:solidFill>
              </a:rPr>
              <a:t>строк, возвращаемых оператором или запросом.</a:t>
            </a:r>
            <a:endParaRPr kumimoji="0" lang="ru-RU" sz="1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725798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Для сравнения подходов рассмотрим:</a:t>
            </a:r>
            <a:endParaRPr lang="en-US" dirty="0"/>
          </a:p>
          <a:p>
            <a:endParaRPr lang="en-US" dirty="0"/>
          </a:p>
          <a:p>
            <a:r>
              <a:rPr lang="en-US" dirty="0"/>
              <a:t>Microsoft SQL Server</a:t>
            </a:r>
            <a:endParaRPr lang="ru-RU" dirty="0"/>
          </a:p>
          <a:p>
            <a:r>
              <a:rPr lang="en-US" dirty="0"/>
              <a:t>MySQL </a:t>
            </a:r>
          </a:p>
          <a:p>
            <a:r>
              <a:rPr lang="en-US" dirty="0"/>
              <a:t>Oracle</a:t>
            </a:r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ru-RU" dirty="0"/>
              <a:t>Сбор статистики в других СУБД</a:t>
            </a:r>
          </a:p>
        </p:txBody>
      </p:sp>
    </p:spTree>
    <p:extLst>
      <p:ext uri="{BB962C8B-B14F-4D97-AF65-F5344CB8AC3E}">
        <p14:creationId xmlns:p14="http://schemas.microsoft.com/office/powerpoint/2010/main" val="373253882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A775CD39-941A-F469-F0F4-5A2E2AD23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2913" y="2121933"/>
            <a:ext cx="11306174" cy="41019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dirty="0"/>
              <a:t>Оптимизатор </a:t>
            </a:r>
            <a:r>
              <a:rPr lang="ru-RU" dirty="0">
                <a:solidFill>
                  <a:srgbClr val="FC5C2B"/>
                </a:solidFill>
              </a:rPr>
              <a:t>SQL </a:t>
            </a:r>
            <a:r>
              <a:rPr lang="ru-RU" dirty="0" err="1">
                <a:solidFill>
                  <a:srgbClr val="FC5C2B"/>
                </a:solidFill>
              </a:rPr>
              <a:t>Server</a:t>
            </a:r>
            <a:r>
              <a:rPr lang="ru-RU" dirty="0">
                <a:solidFill>
                  <a:srgbClr val="FC5C2B"/>
                </a:solidFill>
              </a:rPr>
              <a:t> </a:t>
            </a:r>
            <a:r>
              <a:rPr lang="ru-RU" dirty="0"/>
              <a:t>автоматически собирает статистику при создании индексов и при достаточном изменении данных. </a:t>
            </a:r>
          </a:p>
          <a:p>
            <a:endParaRPr lang="ru-RU" dirty="0"/>
          </a:p>
          <a:p>
            <a:r>
              <a:rPr lang="ru-RU" dirty="0"/>
              <a:t>Гистограмма </a:t>
            </a:r>
            <a:r>
              <a:rPr lang="ru-RU" b="1" dirty="0"/>
              <a:t>максимум 200 «шагов»</a:t>
            </a:r>
            <a:r>
              <a:rPr lang="ru-RU" dirty="0"/>
              <a:t> (аналог корзин).</a:t>
            </a:r>
          </a:p>
          <a:p>
            <a:r>
              <a:rPr lang="ru-RU" dirty="0"/>
              <a:t>Полу автоматическая настройка размера выборки.</a:t>
            </a:r>
          </a:p>
          <a:p>
            <a:r>
              <a:rPr lang="ru-RU" dirty="0"/>
              <a:t>Есть аналог </a:t>
            </a:r>
            <a:r>
              <a:rPr lang="en-US" dirty="0"/>
              <a:t>MCV.</a:t>
            </a:r>
            <a:endParaRPr lang="ru-RU" dirty="0"/>
          </a:p>
          <a:p>
            <a:endParaRPr lang="ru-RU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C70FB3C2-3A07-8EA5-2F23-EEF88A93F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680071"/>
            <a:ext cx="11306176" cy="1325563"/>
          </a:xfrm>
        </p:spPr>
        <p:txBody>
          <a:bodyPr>
            <a:noAutofit/>
          </a:bodyPr>
          <a:lstStyle/>
          <a:p>
            <a:r>
              <a:rPr lang="en-US" dirty="0"/>
              <a:t>Microsoft SQL Server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12775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antor Dark">
  <a:themeElements>
    <a:clrScheme name="Custom 8">
      <a:dk1>
        <a:srgbClr val="000000"/>
      </a:dk1>
      <a:lt1>
        <a:srgbClr val="FFFFFF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Tantor">
      <a:majorFont>
        <a:latin typeface="Cygre"/>
        <a:ea typeface=""/>
        <a:cs typeface=""/>
      </a:majorFont>
      <a:minorFont>
        <a:latin typeface="Cygre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ctr" defTabSz="914400" rtl="0" fontAlgn="auto" latinLnBrk="0" hangingPunct="0">
          <a:lnSpc>
            <a:spcPct val="110000"/>
          </a:lnSpc>
          <a:spcBef>
            <a:spcPts val="0"/>
          </a:spcBef>
          <a:buClrTx/>
          <a:buSzTx/>
          <a:buFontTx/>
          <a:buNone/>
          <a:tabLst/>
          <a:defRPr kumimoji="0" sz="1800" b="0" i="0" u="none" strike="noStrike" cap="none" spc="0" normalizeH="0" baseline="0" dirty="0" err="1" smtClean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Inter" panose="02000503000000020004" pitchFamily="2" charset="0"/>
            <a:sym typeface="Calibri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Стандартная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Стандартная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8992</TotalTime>
  <Words>4241</Words>
  <Application>Microsoft Office PowerPoint</Application>
  <PresentationFormat>Широкоэкранный</PresentationFormat>
  <Paragraphs>480</Paragraphs>
  <Slides>36</Slides>
  <Notes>36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36</vt:i4>
      </vt:variant>
    </vt:vector>
  </HeadingPairs>
  <TitlesOfParts>
    <vt:vector size="44" baseType="lpstr">
      <vt:lpstr>Arial</vt:lpstr>
      <vt:lpstr>Cygre</vt:lpstr>
      <vt:lpstr>Consolas</vt:lpstr>
      <vt:lpstr>Calibri Light</vt:lpstr>
      <vt:lpstr>Inter Tight</vt:lpstr>
      <vt:lpstr>PT Astra Fact</vt:lpstr>
      <vt:lpstr>Calibri</vt:lpstr>
      <vt:lpstr>Tantor Dark</vt:lpstr>
      <vt:lpstr>Новые «глазные капли» или как сделать статистику Postgres более детализированной, не повышая DST</vt:lpstr>
      <vt:lpstr>Репозиторий BootCamp</vt:lpstr>
      <vt:lpstr>План выступления</vt:lpstr>
      <vt:lpstr>Мой путь</vt:lpstr>
      <vt:lpstr>Default Statistics Target</vt:lpstr>
      <vt:lpstr>Результат сбора статистики</vt:lpstr>
      <vt:lpstr>Связь с планировщиком</vt:lpstr>
      <vt:lpstr>Сбор статистики в других СУБД</vt:lpstr>
      <vt:lpstr>Microsoft SQL Server</vt:lpstr>
      <vt:lpstr>MySQL</vt:lpstr>
      <vt:lpstr>Oracle</vt:lpstr>
      <vt:lpstr>Резюме по аналогам</vt:lpstr>
      <vt:lpstr>Проблематика наглядно</vt:lpstr>
      <vt:lpstr>Проблематика наглядно</vt:lpstr>
      <vt:lpstr>Повышаем DST</vt:lpstr>
      <vt:lpstr>Расширяя горизонты. Statistics Sample Multiplier</vt:lpstr>
      <vt:lpstr>Основная идея</vt:lpstr>
      <vt:lpstr>План внедрения</vt:lpstr>
      <vt:lpstr>Схема зависимостей колоночного атрибута</vt:lpstr>
      <vt:lpstr>Создадим переменную (pg_attribute.h)</vt:lpstr>
      <vt:lpstr>Объявим лексему для парсера (kwlist.h)</vt:lpstr>
      <vt:lpstr>Создадим лексему Gram.y</vt:lpstr>
      <vt:lpstr>Создадим лексему Gram.y</vt:lpstr>
      <vt:lpstr>Создадим подтип в Parsenodes.h</vt:lpstr>
      <vt:lpstr>DDL — команда Tablecmds.c</vt:lpstr>
      <vt:lpstr>Реализация функции в Tablecmds.c</vt:lpstr>
      <vt:lpstr>Зависимости</vt:lpstr>
      <vt:lpstr>Основной функционал Analyze.c</vt:lpstr>
      <vt:lpstr>Документация Alter_table.sgml</vt:lpstr>
      <vt:lpstr>Результаты:</vt:lpstr>
      <vt:lpstr>Инструкция по применению:</vt:lpstr>
      <vt:lpstr>Инструкция по применению:</vt:lpstr>
      <vt:lpstr>Эксперименты:</vt:lpstr>
      <vt:lpstr>Результаты:</vt:lpstr>
      <vt:lpstr>Итоги: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Мария Чижова</dc:creator>
  <cp:lastModifiedBy>BuggAi</cp:lastModifiedBy>
  <cp:revision>100</cp:revision>
  <dcterms:modified xsi:type="dcterms:W3CDTF">2025-04-08T17:07:08Z</dcterms:modified>
</cp:coreProperties>
</file>